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9" r:id="rId2"/>
    <p:sldId id="1071" r:id="rId3"/>
    <p:sldId id="1072" r:id="rId4"/>
    <p:sldId id="1073" r:id="rId5"/>
    <p:sldId id="1046" r:id="rId6"/>
    <p:sldId id="1047" r:id="rId7"/>
    <p:sldId id="1065" r:id="rId8"/>
    <p:sldId id="1048" r:id="rId9"/>
    <p:sldId id="1049" r:id="rId10"/>
    <p:sldId id="1050" r:id="rId11"/>
    <p:sldId id="1062" r:id="rId12"/>
    <p:sldId id="1064" r:id="rId13"/>
    <p:sldId id="1063" r:id="rId14"/>
    <p:sldId id="1051" r:id="rId15"/>
    <p:sldId id="1052" r:id="rId16"/>
    <p:sldId id="1053" r:id="rId17"/>
    <p:sldId id="1054" r:id="rId18"/>
    <p:sldId id="1055" r:id="rId19"/>
    <p:sldId id="1057" r:id="rId20"/>
    <p:sldId id="1058" r:id="rId21"/>
    <p:sldId id="1070" r:id="rId22"/>
    <p:sldId id="1025" r:id="rId23"/>
    <p:sldId id="1068" r:id="rId24"/>
    <p:sldId id="1069" r:id="rId25"/>
    <p:sldId id="1060" r:id="rId26"/>
    <p:sldId id="1067" r:id="rId27"/>
    <p:sldId id="1061" r:id="rId28"/>
    <p:sldId id="1024" r:id="rId29"/>
    <p:sldId id="1074" r:id="rId30"/>
    <p:sldId id="1013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halkboard" pitchFamily="-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halkboard" pitchFamily="-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halkboard" pitchFamily="-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halkboard" pitchFamily="-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halkboard" pitchFamily="-1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Chalkboard" pitchFamily="-1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Chalkboard" pitchFamily="-1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Chalkboard" pitchFamily="-1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Chalkboard" pitchFamily="-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3DBFF"/>
    <a:srgbClr val="FF0000"/>
    <a:srgbClr val="FFFFFF"/>
    <a:srgbClr val="66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3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7E01448E-4915-E34D-AF57-E1B813874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84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23C2745-547F-5C4E-9F23-F8964A4E8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749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653B7C-8BC3-3F42-8F54-4CBEAFC494E1}" type="slidenum">
              <a:rPr lang="en-US">
                <a:latin typeface="Times New Roman" pitchFamily="-1" charset="0"/>
              </a:rPr>
              <a:pPr/>
              <a:t>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1693F2C-94D9-5143-9C16-E24DB9C9B2F9}" type="slidenum">
              <a:rPr lang="en-US" sz="1200">
                <a:latin typeface="Times New Roman" pitchFamily="-1" charset="0"/>
              </a:rPr>
              <a:pPr algn="r"/>
              <a:t>13</a:t>
            </a:fld>
            <a:endParaRPr lang="en-US" sz="1200">
              <a:latin typeface="Times New Roman" pitchFamily="-1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16968-2B3A-E947-BB9B-8EA908EA348F}" type="slidenum">
              <a:rPr lang="en-US">
                <a:latin typeface="Times New Roman" pitchFamily="-1" charset="0"/>
              </a:rPr>
              <a:pPr/>
              <a:t>14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64215D-728F-F14F-9868-16E988C12C61}" type="slidenum">
              <a:rPr lang="en-US">
                <a:latin typeface="Times New Roman" pitchFamily="-1" charset="0"/>
              </a:rPr>
              <a:pPr/>
              <a:t>15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Dwarf galaxies are building blocks for larger galaxies, objects in which the first stars formed.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M74: 30 Million lt yrs away; 80,000 light years across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1 light year = 5900 billion miles</a:t>
            </a:r>
          </a:p>
          <a:p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1 light second = 7 times around the earth in 1 second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CAE1BB-D909-7F4E-8238-ED8DE2875AC8}" type="slidenum">
              <a:rPr lang="en-US">
                <a:latin typeface="Times New Roman" pitchFamily="-1" charset="0"/>
              </a:rPr>
              <a:pPr/>
              <a:t>17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Comparable to a large star cluster that contains only several millions of stars. Our Milky Way has something like 300 billion stars in it.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5794EA8-365D-F446-95A6-B8697C4CF4D0}" type="slidenum">
              <a:rPr lang="en-US" sz="1200">
                <a:latin typeface="Times New Roman" pitchFamily="-1" charset="0"/>
              </a:rPr>
              <a:pPr algn="r"/>
              <a:t>18</a:t>
            </a:fld>
            <a:endParaRPr lang="en-US" sz="1200">
              <a:latin typeface="Times New Roman" pitchFamily="-1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E4D11D-E831-0D49-9854-2357BC7850FE}" type="slidenum">
              <a:rPr lang="en-US">
                <a:latin typeface="Times New Roman" pitchFamily="-84" charset="0"/>
              </a:rPr>
              <a:pPr/>
              <a:t>19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09F68-1CE4-D84B-89DD-B3BB64ED4527}" type="slidenum">
              <a:rPr lang="en-US">
                <a:latin typeface="Times New Roman" pitchFamily="-1" charset="0"/>
              </a:rPr>
              <a:pPr/>
              <a:t>20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09F68-1CE4-D84B-89DD-B3BB64ED4527}" type="slidenum">
              <a:rPr lang="en-US">
                <a:latin typeface="Times New Roman" pitchFamily="-1" charset="0"/>
              </a:rPr>
              <a:pPr/>
              <a:t>26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16968-2B3A-E947-BB9B-8EA908EA348F}" type="slidenum">
              <a:rPr lang="en-US">
                <a:latin typeface="Times New Roman" pitchFamily="-1" charset="0"/>
              </a:rPr>
              <a:pPr/>
              <a:t>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A2D4C-EB39-B649-88E6-D46D140328A8}" type="slidenum">
              <a:rPr lang="en-US">
                <a:latin typeface="Times New Roman" pitchFamily="-1" charset="0"/>
              </a:rPr>
              <a:pPr/>
              <a:t>6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135000"/>
            </a:pPr>
            <a:r>
              <a:rPr lang="en-US" sz="2000" dirty="0" smtClean="0">
                <a:latin typeface="Arial" pitchFamily="-1" charset="0"/>
              </a:rPr>
              <a:t>1/100 billion billionth as dense as the air here</a:t>
            </a: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None/>
              <a:tabLst/>
              <a:defRPr/>
            </a:pPr>
            <a:r>
              <a:rPr lang="en-US" sz="2000" dirty="0" smtClean="0">
                <a:latin typeface="Arial" pitchFamily="-1" charset="0"/>
              </a:rPr>
              <a:t>About 5 billion times the mass of the sun. </a:t>
            </a: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None/>
              <a:tabLst/>
              <a:defRPr/>
            </a:pPr>
            <a:r>
              <a:rPr lang="en-US" sz="2000" dirty="0" smtClean="0">
                <a:latin typeface="Arial" pitchFamily="-1" charset="0"/>
              </a:rPr>
              <a:t>Today there are heavier elements made inside of stars--Nitrogen, Carbon, Oxygen</a:t>
            </a:r>
            <a:endParaRPr lang="en-US" sz="2400" dirty="0" smtClean="0">
              <a:latin typeface="Arial" pitchFamily="-1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135000"/>
            </a:pPr>
            <a:endParaRPr lang="en-US" sz="2000" dirty="0" smtClean="0">
              <a:latin typeface="Arial" pitchFamily="-1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buSzPct val="135000"/>
            </a:pPr>
            <a:endParaRPr lang="en-US" sz="2000" dirty="0">
              <a:latin typeface="Arial" pitchFamily="-1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16968-2B3A-E947-BB9B-8EA908EA348F}" type="slidenum">
              <a:rPr lang="en-US">
                <a:latin typeface="Times New Roman" pitchFamily="-1" charset="0"/>
              </a:rPr>
              <a:pPr/>
              <a:t>7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F118D22-8B89-B641-A434-BE948FCF9AD6}" type="slidenum">
              <a:rPr lang="en-US" sz="1200">
                <a:latin typeface="Times New Roman" pitchFamily="-1" charset="0"/>
              </a:rPr>
              <a:pPr algn="r"/>
              <a:t>8</a:t>
            </a:fld>
            <a:endParaRPr lang="en-US" sz="1200">
              <a:latin typeface="Times New Roman" pitchFamily="-1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81E4E9D-4191-E248-A40B-F4FB5B8A5628}" type="slidenum">
              <a:rPr lang="en-US" sz="1200">
                <a:latin typeface="Times New Roman" pitchFamily="-1" charset="0"/>
              </a:rPr>
              <a:pPr algn="r"/>
              <a:t>9</a:t>
            </a:fld>
            <a:endParaRPr lang="en-US" sz="1200">
              <a:latin typeface="Times New Roman" pitchFamily="-1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204AFB6-C7D7-074D-BFF5-03A6B62546A0}" type="slidenum">
              <a:rPr lang="en-US" sz="1200">
                <a:latin typeface="Times New Roman" pitchFamily="-1" charset="0"/>
              </a:rPr>
              <a:pPr algn="r"/>
              <a:t>10</a:t>
            </a:fld>
            <a:endParaRPr lang="en-US" sz="1200">
              <a:latin typeface="Times New Roman" pitchFamily="-1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>
                <a:latin typeface="Times New Roman" pitchFamily="-1" charset="0"/>
                <a:ea typeface="ＭＳ Ｐゴシック" pitchFamily="-1" charset="-128"/>
                <a:cs typeface="ＭＳ Ｐゴシック" pitchFamily="-1" charset="-128"/>
              </a:rPr>
              <a:t>Bubble is 25 light years across, star formed 30000 yrs ago, star is 30 Msolar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F5EAF90-0FDA-C04A-A6B9-E924C7BC2CDA}" type="slidenum">
              <a:rPr lang="en-US" sz="1200">
                <a:latin typeface="Times New Roman" pitchFamily="-1" charset="0"/>
              </a:rPr>
              <a:pPr algn="r"/>
              <a:t>11</a:t>
            </a:fld>
            <a:endParaRPr lang="en-US" sz="1200">
              <a:latin typeface="Times New Roman" pitchFamily="-1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416968-2B3A-E947-BB9B-8EA908EA348F}" type="slidenum">
              <a:rPr lang="en-US">
                <a:latin typeface="Times New Roman" pitchFamily="-1" charset="0"/>
              </a:rPr>
              <a:pPr/>
              <a:t>12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D33A8-3F77-E740-9E65-255AE8FDF7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7E076-8BB2-B94E-932D-C5E2AAB04A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601D9-4BC3-F14A-ABEC-2D39F96A5D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8C0D3-338C-9F4C-930D-2AEF56AB08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B7405-29BF-884D-9000-FB3E972E1D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FE9DC-7EEB-3241-ACDF-CC7BE70D7A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EEA0C-849B-214A-A47B-AC1C6E834D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5267E-79F4-0849-8D12-EB9B9C06FA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F3456-185F-2A4C-85CD-F3430D5426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E9E37-A037-514D-A494-A6489966E0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676A-70AC-044B-99C0-F899DDF7A3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E80A89DD-451A-8C44-A910-C72D519423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halkboar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halkboar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halkboar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halkboar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457200"/>
            <a:ext cx="6553200" cy="1905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+mj-lt"/>
                <a:ea typeface="ＭＳ Ｐゴシック" pitchFamily="1" charset="-128"/>
                <a:cs typeface="ＭＳ Ｐゴシック" pitchFamily="1" charset="-128"/>
              </a:rPr>
              <a:t>Star Birth at an Extreme: The Shrinking Womb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4419600"/>
            <a:ext cx="7696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+mn-lt"/>
                <a:ea typeface="ＭＳ Ｐゴシック" pitchFamily="1" charset="-128"/>
                <a:cs typeface="ＭＳ Ｐゴシック" pitchFamily="1" charset="-128"/>
              </a:rPr>
              <a:t>Deidre Hunter </a:t>
            </a:r>
          </a:p>
          <a:p>
            <a:pPr eaLnBrk="1" hangingPunct="1">
              <a:defRPr/>
            </a:pPr>
            <a:r>
              <a:rPr lang="en-US" dirty="0">
                <a:latin typeface="+mn-lt"/>
                <a:ea typeface="ＭＳ Ｐゴシック" pitchFamily="1" charset="-128"/>
                <a:cs typeface="ＭＳ Ｐゴシック" pitchFamily="1" charset="-128"/>
              </a:rPr>
              <a:t>Lowell Observatory</a:t>
            </a:r>
          </a:p>
        </p:txBody>
      </p:sp>
      <p:pic>
        <p:nvPicPr>
          <p:cNvPr id="15364" name="Picture 4" descr="logo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478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228600" y="6172200"/>
            <a:ext cx="480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Civil Air Patrol, June 28, 2014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915400" cy="11430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Massive stars break up </a:t>
            </a:r>
            <a:r>
              <a:rPr lang="en-US" sz="28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their </a:t>
            </a:r>
            <a:r>
              <a:rPr lang="en-US" sz="28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molecular </a:t>
            </a:r>
            <a:r>
              <a:rPr lang="en-US" sz="28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cloud.</a:t>
            </a:r>
            <a:endParaRPr lang="en-US" sz="2800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25604" name="Picture 4" descr="n83b_hst"/>
          <p:cNvPicPr>
            <a:picLocks noChangeAspect="1" noChangeArrowheads="1"/>
          </p:cNvPicPr>
          <p:nvPr/>
        </p:nvPicPr>
        <p:blipFill>
          <a:blip r:embed="rId3"/>
          <a:srcRect r="10001"/>
          <a:stretch>
            <a:fillRect/>
          </a:stretch>
        </p:blipFill>
        <p:spPr bwMode="auto">
          <a:xfrm>
            <a:off x="914400" y="1800225"/>
            <a:ext cx="7239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839200" cy="6858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 massive star cluster in the LMC</a:t>
            </a:r>
          </a:p>
        </p:txBody>
      </p:sp>
      <p:pic>
        <p:nvPicPr>
          <p:cNvPr id="27652" name="Picture 4" descr="n1850_h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77888"/>
            <a:ext cx="7467600" cy="575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pitchFamily="1" charset="-128"/>
                <a:cs typeface="Arial"/>
              </a:rPr>
              <a:t>Formation of the molecular cloud depends on dust and heavy elements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362200"/>
            <a:ext cx="7848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n-US" sz="2000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 As a shield: Protect the molecules from dissociation by UV radiation from stars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 As a coolant: Remove energy so that a cold, dense cloud can form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Arial"/>
                <a:cs typeface="Arial"/>
              </a:rPr>
              <a:t>But in the early universe the first stars formed from </a:t>
            </a:r>
            <a:r>
              <a:rPr lang="en-US" sz="2000" dirty="0" err="1" smtClean="0">
                <a:latin typeface="Arial"/>
                <a:cs typeface="Arial"/>
              </a:rPr>
              <a:t>H+He</a:t>
            </a:r>
            <a:r>
              <a:rPr lang="en-US" sz="2000" dirty="0" smtClean="0">
                <a:latin typeface="Arial"/>
                <a:cs typeface="Arial"/>
              </a:rPr>
              <a:t> only.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Arial"/>
                <a:cs typeface="Arial"/>
              </a:rPr>
              <a:t>They slowly polluted the universe with dust and heavier atoms.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Arial"/>
                <a:cs typeface="Arial"/>
              </a:rPr>
              <a:t>But not all galaxies are as polluted as the Milky Way.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4800"/>
            <a:ext cx="75438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" charset="0"/>
                <a:ea typeface="Arial" pitchFamily="-1" charset="0"/>
                <a:cs typeface="Arial" pitchFamily="-1" charset="0"/>
              </a:rPr>
              <a:t>Dwarf galaxies as nearby sites of star birth at low abundances</a:t>
            </a:r>
            <a:endParaRPr lang="en-US" dirty="0"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41988" name="TextBox 7"/>
          <p:cNvSpPr txBox="1">
            <a:spLocks noChangeArrowheads="1"/>
          </p:cNvSpPr>
          <p:nvPr/>
        </p:nvSpPr>
        <p:spPr bwMode="auto">
          <a:xfrm>
            <a:off x="5562600" y="59436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Young dwarf galaxy?</a:t>
            </a:r>
          </a:p>
        </p:txBody>
      </p:sp>
      <p:pic>
        <p:nvPicPr>
          <p:cNvPr id="41989" name="Picture 7" descr="hs-2004-07-a-web_pri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06500"/>
            <a:ext cx="52578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>
            <a:stCxn id="41988" idx="1"/>
          </p:cNvCxnSpPr>
          <p:nvPr/>
        </p:nvCxnSpPr>
        <p:spPr>
          <a:xfrm rot="10800000">
            <a:off x="5029200" y="5486400"/>
            <a:ext cx="533400" cy="657225"/>
          </a:xfrm>
          <a:prstGeom prst="straightConnector1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pitchFamily="1" charset="-128"/>
                <a:cs typeface="Arial"/>
              </a:rPr>
              <a:t>But what are dwarf irregular galaxies?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15400" cy="685800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Dwarf Irregular galaxies are irregular.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6477000"/>
            <a:ext cx="2209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6200" y="1143000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FF6600"/>
                </a:solidFill>
                <a:latin typeface="Arial"/>
                <a:cs typeface="Arial"/>
              </a:rPr>
              <a:t>DDO 63</a:t>
            </a:r>
          </a:p>
        </p:txBody>
      </p:sp>
      <p:pic>
        <p:nvPicPr>
          <p:cNvPr id="3174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5334000" y="6477000"/>
            <a:ext cx="2514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63DBFF"/>
                </a:solidFill>
                <a:latin typeface="Arial"/>
                <a:cs typeface="Arial"/>
              </a:rPr>
              <a:t>Hunter &amp; </a:t>
            </a:r>
            <a:r>
              <a:rPr lang="en-US" sz="1200" dirty="0" err="1">
                <a:solidFill>
                  <a:srgbClr val="63DBFF"/>
                </a:solidFill>
                <a:latin typeface="Arial"/>
                <a:cs typeface="Arial"/>
              </a:rPr>
              <a:t>Elmegreen</a:t>
            </a:r>
            <a:r>
              <a:rPr lang="en-US" sz="1200" dirty="0">
                <a:solidFill>
                  <a:srgbClr val="63DBFF"/>
                </a:solidFill>
                <a:latin typeface="Arial"/>
                <a:cs typeface="Arial"/>
              </a:rPr>
              <a:t>, Lowell 1.1 </a:t>
            </a:r>
            <a:r>
              <a:rPr lang="en-US" sz="1200" dirty="0" err="1">
                <a:solidFill>
                  <a:srgbClr val="63DBFF"/>
                </a:solidFill>
                <a:latin typeface="Arial"/>
                <a:cs typeface="Arial"/>
              </a:rPr>
              <a:t>m</a:t>
            </a:r>
            <a:endParaRPr lang="en-US" sz="1200" dirty="0">
              <a:solidFill>
                <a:srgbClr val="63DB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r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Dwarf galaxies are tiny.</a:t>
            </a:r>
          </a:p>
        </p:txBody>
      </p:sp>
      <p:pic>
        <p:nvPicPr>
          <p:cNvPr id="33795" name="Picture 3" descr="SextansAub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5648325"/>
            <a:ext cx="6858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5562600" y="57912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6600"/>
                </a:solidFill>
                <a:latin typeface="Arial"/>
                <a:cs typeface="Arial"/>
              </a:rPr>
              <a:t>DDO 75: A dwarf galaxy      </a:t>
            </a:r>
            <a:r>
              <a:rPr lang="en-US" sz="1200" dirty="0">
                <a:solidFill>
                  <a:srgbClr val="63DBFF"/>
                </a:solidFill>
                <a:latin typeface="Arial"/>
                <a:cs typeface="Arial"/>
              </a:rPr>
              <a:t>Hunter &amp; </a:t>
            </a:r>
            <a:r>
              <a:rPr lang="en-US" sz="1200" dirty="0" err="1">
                <a:solidFill>
                  <a:srgbClr val="63DBFF"/>
                </a:solidFill>
                <a:latin typeface="Arial"/>
                <a:cs typeface="Arial"/>
              </a:rPr>
              <a:t>Elmegreen</a:t>
            </a:r>
            <a:r>
              <a:rPr lang="en-US" sz="1200" dirty="0">
                <a:solidFill>
                  <a:srgbClr val="63DBFF"/>
                </a:solidFill>
                <a:latin typeface="Arial"/>
                <a:cs typeface="Arial"/>
              </a:rPr>
              <a:t>, CTIO 0.9 </a:t>
            </a:r>
            <a:r>
              <a:rPr lang="en-US" sz="1200" dirty="0" err="1">
                <a:solidFill>
                  <a:srgbClr val="63DBFF"/>
                </a:solidFill>
                <a:latin typeface="Arial"/>
                <a:cs typeface="Arial"/>
              </a:rPr>
              <a:t>m</a:t>
            </a:r>
            <a:endParaRPr lang="en-US" sz="1200" dirty="0">
              <a:solidFill>
                <a:srgbClr val="63DBFF"/>
              </a:solidFill>
              <a:latin typeface="Arial"/>
              <a:cs typeface="Arial"/>
            </a:endParaRPr>
          </a:p>
        </p:txBody>
      </p:sp>
      <p:pic>
        <p:nvPicPr>
          <p:cNvPr id="33797" name="Picture 6" descr="m74a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927225"/>
            <a:ext cx="449580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249238" y="1377950"/>
            <a:ext cx="20746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  <a:latin typeface="Arial"/>
                <a:cs typeface="Arial"/>
              </a:rPr>
              <a:t>M74</a:t>
            </a:r>
          </a:p>
          <a:p>
            <a:r>
              <a:rPr lang="en-US" sz="1200" dirty="0" err="1">
                <a:solidFill>
                  <a:srgbClr val="63DBFF"/>
                </a:solidFill>
                <a:latin typeface="Arial"/>
                <a:cs typeface="Arial"/>
              </a:rPr>
              <a:t>Boroson</a:t>
            </a:r>
            <a:r>
              <a:rPr lang="en-US" sz="1200" dirty="0">
                <a:solidFill>
                  <a:srgbClr val="63DBFF"/>
                </a:solidFill>
                <a:latin typeface="Arial"/>
                <a:cs typeface="Arial"/>
              </a:rPr>
              <a:t>/AURA/NOAO/NSF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Dwarf galaxies </a:t>
            </a:r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are</a:t>
            </a:r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faint.</a:t>
            </a: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" y="1200150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6600"/>
                </a:solidFill>
                <a:latin typeface="Arial"/>
                <a:cs typeface="Arial"/>
              </a:rPr>
              <a:t>Leo T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495800" y="2205038"/>
            <a:ext cx="4648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latin typeface="Arial"/>
                <a:ea typeface="Times New Roman" pitchFamily="-1" charset="0"/>
                <a:cs typeface="Arial"/>
              </a:rPr>
              <a:t>Leo </a:t>
            </a:r>
            <a:r>
              <a:rPr lang="en-US" sz="2400" dirty="0">
                <a:latin typeface="Arial"/>
                <a:ea typeface="Times New Roman" pitchFamily="-1" charset="0"/>
                <a:cs typeface="Arial"/>
              </a:rPr>
              <a:t>T is c</a:t>
            </a:r>
            <a:r>
              <a:rPr lang="en-US" sz="2400" dirty="0">
                <a:latin typeface="Arial"/>
                <a:cs typeface="Arial"/>
              </a:rPr>
              <a:t>omparable in brightness to a large star cluster that contains several million </a:t>
            </a:r>
            <a:r>
              <a:rPr lang="en-US" sz="2400" dirty="0" smtClean="0">
                <a:latin typeface="Arial"/>
                <a:cs typeface="Arial"/>
              </a:rPr>
              <a:t>stars.</a:t>
            </a:r>
            <a:endParaRPr lang="en-US" sz="1600" baseline="-2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584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152400" y="5757863"/>
            <a:ext cx="2438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63DBFF"/>
                </a:solidFill>
                <a:latin typeface="Arial"/>
                <a:cs typeface="Arial"/>
              </a:rPr>
              <a:t>Irwin </a:t>
            </a:r>
            <a:r>
              <a:rPr lang="en-US" sz="1200" dirty="0">
                <a:solidFill>
                  <a:srgbClr val="63DBFF"/>
                </a:solidFill>
                <a:latin typeface="Arial"/>
                <a:cs typeface="Arial"/>
              </a:rPr>
              <a:t>et al.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4582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Dwarf galaxy abundances are low.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76200" y="1143000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6600"/>
                </a:solidFill>
                <a:latin typeface="Arial"/>
                <a:cs typeface="Arial"/>
              </a:rPr>
              <a:t>DDO 75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5181600" y="1905000"/>
            <a:ext cx="3657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SzPct val="110000"/>
            </a:pPr>
            <a:endParaRPr lang="en-US" sz="2400" dirty="0" smtClean="0">
              <a:latin typeface="Arial"/>
              <a:cs typeface="Arial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SzPct val="110000"/>
              <a:buFontTx/>
              <a:buChar char="•"/>
            </a:pPr>
            <a:r>
              <a:rPr lang="en-US" sz="2400" dirty="0" smtClean="0">
                <a:latin typeface="Arial"/>
                <a:cs typeface="Arial"/>
              </a:rPr>
              <a:t> Low </a:t>
            </a:r>
            <a:r>
              <a:rPr lang="en-US" sz="2400" dirty="0">
                <a:latin typeface="Arial"/>
                <a:cs typeface="Arial"/>
              </a:rPr>
              <a:t>in heavy </a:t>
            </a:r>
            <a:r>
              <a:rPr lang="en-US" sz="2400" dirty="0" smtClean="0">
                <a:latin typeface="Arial"/>
                <a:cs typeface="Arial"/>
              </a:rPr>
              <a:t>elements</a:t>
            </a:r>
          </a:p>
          <a:p>
            <a:pPr lvl="1">
              <a:spcBef>
                <a:spcPct val="50000"/>
              </a:spcBef>
              <a:buClr>
                <a:srgbClr val="FF0000"/>
              </a:buClr>
              <a:buSzPct val="110000"/>
              <a:buFontTx/>
              <a:buChar char="•"/>
            </a:pP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Down to 1/60</a:t>
            </a:r>
            <a:r>
              <a:rPr lang="en-US" sz="2000" baseline="30000" dirty="0" smtClean="0">
                <a:latin typeface="Arial"/>
                <a:cs typeface="Arial"/>
              </a:rPr>
              <a:t>th</a:t>
            </a:r>
            <a:r>
              <a:rPr lang="en-US" sz="2000" dirty="0" smtClean="0">
                <a:latin typeface="Arial"/>
                <a:cs typeface="Arial"/>
              </a:rPr>
              <a:t> solar</a:t>
            </a:r>
            <a:endParaRPr lang="en-US" sz="2400" dirty="0" smtClean="0">
              <a:latin typeface="Arial"/>
              <a:cs typeface="Arial"/>
            </a:endParaRPr>
          </a:p>
          <a:p>
            <a:pPr>
              <a:spcBef>
                <a:spcPct val="50000"/>
              </a:spcBef>
              <a:buClr>
                <a:srgbClr val="FF0000"/>
              </a:buClr>
              <a:buSzPct val="110000"/>
              <a:buFontTx/>
              <a:buChar char="•"/>
            </a:pPr>
            <a:r>
              <a:rPr lang="en-US" sz="2400" dirty="0" smtClean="0">
                <a:latin typeface="Arial"/>
                <a:cs typeface="Arial"/>
              </a:rPr>
              <a:t> Low in dust</a:t>
            </a:r>
          </a:p>
        </p:txBody>
      </p:sp>
      <p:sp>
        <p:nvSpPr>
          <p:cNvPr id="37893" name="Text Box 11"/>
          <p:cNvSpPr txBox="1">
            <a:spLocks noChangeArrowheads="1"/>
          </p:cNvSpPr>
          <p:nvPr/>
        </p:nvSpPr>
        <p:spPr bwMode="auto">
          <a:xfrm>
            <a:off x="152400" y="6388100"/>
            <a:ext cx="441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63DBFF"/>
                </a:solidFill>
                <a:latin typeface="Arial"/>
                <a:cs typeface="Arial"/>
              </a:rPr>
              <a:t>Hunter &amp; </a:t>
            </a:r>
            <a:r>
              <a:rPr lang="en-US" sz="1200" dirty="0" err="1">
                <a:solidFill>
                  <a:srgbClr val="63DBFF"/>
                </a:solidFill>
                <a:latin typeface="Arial"/>
                <a:cs typeface="Arial"/>
              </a:rPr>
              <a:t>Elmegreen</a:t>
            </a:r>
            <a:r>
              <a:rPr lang="en-US" sz="1200" dirty="0">
                <a:solidFill>
                  <a:srgbClr val="63DBFF"/>
                </a:solidFill>
                <a:latin typeface="Arial"/>
                <a:cs typeface="Arial"/>
              </a:rPr>
              <a:t>, CTIO 0.9 </a:t>
            </a:r>
            <a:r>
              <a:rPr lang="en-US" sz="1200" dirty="0" err="1">
                <a:solidFill>
                  <a:srgbClr val="63DBFF"/>
                </a:solidFill>
                <a:latin typeface="Arial"/>
                <a:cs typeface="Arial"/>
              </a:rPr>
              <a:t>m</a:t>
            </a:r>
            <a:endParaRPr lang="en-US" sz="1200" dirty="0">
              <a:solidFill>
                <a:srgbClr val="63DBFF"/>
              </a:solidFill>
              <a:latin typeface="Arial"/>
              <a:cs typeface="Arial"/>
            </a:endParaRPr>
          </a:p>
        </p:txBody>
      </p:sp>
      <p:pic>
        <p:nvPicPr>
          <p:cNvPr id="37894" name="Picture 3" descr="SextansAub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601788"/>
            <a:ext cx="4870450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8229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pitchFamily="1" charset="-128"/>
                <a:cs typeface="Arial"/>
              </a:rPr>
              <a:t>Star forming clouds at low abundances</a:t>
            </a:r>
            <a:endParaRPr lang="en-US" dirty="0">
              <a:ea typeface="ＭＳ Ｐゴシック" pitchFamily="1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13" y="67548"/>
            <a:ext cx="8507337" cy="181002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/>
              </a:rPr>
              <a:t>Lowell Observatory has a rich scientific history.</a:t>
            </a:r>
            <a:endParaRPr lang="en-US" dirty="0"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6240" y="5698084"/>
            <a:ext cx="3808504" cy="70409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50000"/>
              <a:buNone/>
            </a:pPr>
            <a:r>
              <a:rPr lang="en-US" sz="1600" dirty="0" smtClean="0">
                <a:solidFill>
                  <a:srgbClr val="66FFFF"/>
                </a:solidFill>
                <a:latin typeface="Arial"/>
                <a:cs typeface="Arial"/>
              </a:rPr>
              <a:t>Percival Lowell observing Mars at the 24-inch refracting (Clark) telescope  </a:t>
            </a:r>
            <a:endParaRPr lang="en-US" sz="1600" dirty="0">
              <a:solidFill>
                <a:srgbClr val="66FF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5" y="1848266"/>
            <a:ext cx="3635857" cy="4553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Consequence of low abundances: change in structure of molecular cloud</a:t>
            </a: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lum bright="-8000" contrast="15000"/>
          </a:blip>
          <a:srcRect l="8400" t="21128" r="7600" b="51057"/>
          <a:stretch>
            <a:fillRect/>
          </a:stretch>
        </p:blipFill>
        <p:spPr bwMode="auto">
          <a:xfrm>
            <a:off x="1066800" y="2743200"/>
            <a:ext cx="6781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86200" y="1981200"/>
            <a:ext cx="99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-1" charset="0"/>
              </a:rPr>
              <a:t>Theory</a:t>
            </a:r>
            <a:endParaRPr lang="en-US" sz="1600" dirty="0">
              <a:latin typeface="Arial" pitchFamily="-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67600" y="4343400"/>
            <a:ext cx="1425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63DBFF"/>
                </a:solidFill>
                <a:latin typeface="Arial" pitchFamily="-1" charset="0"/>
              </a:rPr>
              <a:t>Bolatto</a:t>
            </a:r>
            <a:r>
              <a:rPr lang="en-US" sz="1200" dirty="0" smtClean="0">
                <a:solidFill>
                  <a:srgbClr val="63DBFF"/>
                </a:solidFill>
                <a:latin typeface="Arial" pitchFamily="-1" charset="0"/>
              </a:rPr>
              <a:t> et al. 1999</a:t>
            </a:r>
            <a:endParaRPr lang="en-US" sz="1200" dirty="0">
              <a:solidFill>
                <a:srgbClr val="63DBFF"/>
              </a:solidFill>
              <a:latin typeface="Arial" pitchFamily="-1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2819400"/>
            <a:ext cx="57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 pitchFamily="-1" charset="0"/>
              </a:rPr>
              <a:t>Core</a:t>
            </a:r>
            <a:endParaRPr lang="en-US" sz="1400" dirty="0">
              <a:solidFill>
                <a:srgbClr val="FF6600"/>
              </a:solidFill>
              <a:latin typeface="Arial" pitchFamily="-1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685800" y="3048000"/>
            <a:ext cx="1143000" cy="3810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3886200"/>
            <a:ext cx="583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 pitchFamily="-1" charset="0"/>
              </a:rPr>
              <a:t>Shell</a:t>
            </a:r>
            <a:endParaRPr lang="en-US" sz="1400" dirty="0">
              <a:solidFill>
                <a:srgbClr val="FF6600"/>
              </a:solidFill>
              <a:latin typeface="Arial" pitchFamily="-1" charset="0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685800" y="3733800"/>
            <a:ext cx="762000" cy="3048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72200" y="2359223"/>
            <a:ext cx="181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 pitchFamily="-1" charset="0"/>
              </a:rPr>
              <a:t>Very low abundance</a:t>
            </a:r>
            <a:endParaRPr lang="en-US" sz="1400" dirty="0">
              <a:solidFill>
                <a:srgbClr val="FF6600"/>
              </a:solidFill>
              <a:latin typeface="Arial" pitchFamily="-1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800" y="2286000"/>
            <a:ext cx="15422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 pitchFamily="-1" charset="0"/>
              </a:rPr>
              <a:t>Solar abundance</a:t>
            </a:r>
            <a:endParaRPr lang="en-US" sz="1400" dirty="0">
              <a:solidFill>
                <a:srgbClr val="FF6600"/>
              </a:solidFill>
              <a:latin typeface="Arial" pitchFamily="-1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0800" y="51448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Core usually traced by CO.</a:t>
            </a:r>
          </a:p>
          <a:p>
            <a:r>
              <a:rPr lang="en-US" sz="1800" dirty="0" smtClean="0">
                <a:latin typeface="Arial"/>
                <a:cs typeface="Arial"/>
              </a:rPr>
              <a:t>Shell bright in [CII]λ158 </a:t>
            </a:r>
            <a:r>
              <a:rPr lang="en-US" sz="1800" dirty="0" err="1" smtClean="0">
                <a:latin typeface="Arial"/>
                <a:cs typeface="Arial"/>
              </a:rPr>
              <a:t>μm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905000"/>
            <a:ext cx="8686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3DBFF"/>
                </a:solidFill>
                <a:latin typeface="Arial"/>
                <a:cs typeface="Arial"/>
              </a:rPr>
              <a:t>Phil </a:t>
            </a:r>
            <a:r>
              <a:rPr lang="en-US" dirty="0" err="1">
                <a:solidFill>
                  <a:srgbClr val="63DBFF"/>
                </a:solidFill>
                <a:latin typeface="Arial"/>
                <a:cs typeface="Arial"/>
              </a:rPr>
              <a:t>Cigan</a:t>
            </a:r>
            <a:r>
              <a:rPr lang="en-US" dirty="0">
                <a:solidFill>
                  <a:srgbClr val="63DBFF"/>
                </a:solidFill>
                <a:latin typeface="Arial"/>
                <a:cs typeface="Arial"/>
              </a:rPr>
              <a:t> (New Mexico Tech)  - PhD dissertation on </a:t>
            </a:r>
            <a:r>
              <a:rPr lang="en-US" i="1" dirty="0">
                <a:solidFill>
                  <a:srgbClr val="63DBFF"/>
                </a:solidFill>
                <a:latin typeface="Arial"/>
                <a:cs typeface="Arial"/>
              </a:rPr>
              <a:t>Herschel</a:t>
            </a:r>
            <a:r>
              <a:rPr lang="en-US" dirty="0">
                <a:solidFill>
                  <a:srgbClr val="63DB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observations</a:t>
            </a:r>
          </a:p>
          <a:p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Celia Verdugo (</a:t>
            </a:r>
            <a:r>
              <a:rPr lang="en-US" dirty="0" err="1" smtClean="0">
                <a:solidFill>
                  <a:srgbClr val="63DBFF"/>
                </a:solidFill>
                <a:latin typeface="Arial"/>
                <a:cs typeface="Arial"/>
              </a:rPr>
              <a:t>Univ</a:t>
            </a:r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 of Chile) – Master’s student worked on </a:t>
            </a:r>
            <a:r>
              <a:rPr lang="en-US" smtClean="0">
                <a:solidFill>
                  <a:srgbClr val="63DBFF"/>
                </a:solidFill>
                <a:latin typeface="Arial"/>
                <a:cs typeface="Arial"/>
              </a:rPr>
              <a:t>APEX observations</a:t>
            </a:r>
            <a:endParaRPr lang="en-US" dirty="0" smtClean="0">
              <a:solidFill>
                <a:srgbClr val="63DBF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63DB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Elias </a:t>
            </a:r>
            <a:r>
              <a:rPr lang="en-US" dirty="0">
                <a:solidFill>
                  <a:srgbClr val="63DBFF"/>
                </a:solidFill>
                <a:latin typeface="Arial"/>
                <a:cs typeface="Arial"/>
              </a:rPr>
              <a:t>Brinks (</a:t>
            </a:r>
            <a:r>
              <a:rPr lang="en-US" dirty="0" err="1">
                <a:solidFill>
                  <a:srgbClr val="63DBFF"/>
                </a:solidFill>
                <a:latin typeface="Arial"/>
                <a:cs typeface="Arial"/>
              </a:rPr>
              <a:t>Univ</a:t>
            </a:r>
            <a:r>
              <a:rPr lang="en-US" dirty="0">
                <a:solidFill>
                  <a:srgbClr val="63DBFF"/>
                </a:solidFill>
                <a:latin typeface="Arial"/>
                <a:cs typeface="Arial"/>
              </a:rPr>
              <a:t> Hertfordshire</a:t>
            </a:r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rgbClr val="63DB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Bruce </a:t>
            </a:r>
            <a:r>
              <a:rPr lang="en-US" dirty="0" err="1">
                <a:solidFill>
                  <a:srgbClr val="63DBFF"/>
                </a:solidFill>
                <a:latin typeface="Arial"/>
                <a:cs typeface="Arial"/>
              </a:rPr>
              <a:t>Elmegreen</a:t>
            </a:r>
            <a:r>
              <a:rPr lang="en-US" dirty="0">
                <a:solidFill>
                  <a:srgbClr val="63DBFF"/>
                </a:solidFill>
                <a:latin typeface="Arial"/>
                <a:cs typeface="Arial"/>
              </a:rPr>
              <a:t> (IBM T J Watson Research Center</a:t>
            </a:r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)</a:t>
            </a:r>
          </a:p>
          <a:p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Monica </a:t>
            </a:r>
            <a:r>
              <a:rPr lang="en-US" dirty="0">
                <a:solidFill>
                  <a:srgbClr val="63DBFF"/>
                </a:solidFill>
                <a:latin typeface="Arial"/>
                <a:cs typeface="Arial"/>
              </a:rPr>
              <a:t>Rubio (</a:t>
            </a:r>
            <a:r>
              <a:rPr lang="en-US" dirty="0" err="1">
                <a:solidFill>
                  <a:srgbClr val="63DBFF"/>
                </a:solidFill>
                <a:latin typeface="Arial"/>
                <a:cs typeface="Arial"/>
              </a:rPr>
              <a:t>Univ</a:t>
            </a:r>
            <a:r>
              <a:rPr lang="en-US" dirty="0">
                <a:solidFill>
                  <a:srgbClr val="63DBFF"/>
                </a:solidFill>
                <a:latin typeface="Arial"/>
                <a:cs typeface="Arial"/>
              </a:rPr>
              <a:t> of Chile</a:t>
            </a:r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)</a:t>
            </a:r>
          </a:p>
          <a:p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Caroline </a:t>
            </a:r>
            <a:r>
              <a:rPr lang="en-US" dirty="0">
                <a:solidFill>
                  <a:srgbClr val="63DBFF"/>
                </a:solidFill>
                <a:latin typeface="Arial"/>
                <a:cs typeface="Arial"/>
              </a:rPr>
              <a:t>Simpson (Florida International University</a:t>
            </a:r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) </a:t>
            </a:r>
          </a:p>
          <a:p>
            <a:r>
              <a:rPr lang="en-US" dirty="0">
                <a:solidFill>
                  <a:srgbClr val="63DBFF"/>
                </a:solidFill>
                <a:latin typeface="Arial"/>
                <a:cs typeface="Arial"/>
              </a:rPr>
              <a:t>Lisa Young (New Mexico Tech</a:t>
            </a:r>
            <a:r>
              <a:rPr lang="en-US" dirty="0" smtClean="0">
                <a:solidFill>
                  <a:srgbClr val="63DBFF"/>
                </a:solidFill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04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524000"/>
          </a:xfrm>
        </p:spPr>
        <p:txBody>
          <a:bodyPr/>
          <a:lstStyle/>
          <a:p>
            <a:r>
              <a:rPr lang="en-US" dirty="0" smtClean="0"/>
              <a:t>Shrinking CO core means they are harder to detect: CO “detection barrier” of </a:t>
            </a:r>
            <a:r>
              <a:rPr lang="en-US" dirty="0" smtClean="0">
                <a:cs typeface="Arial"/>
              </a:rPr>
              <a:t>20%×solar abundance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4038600"/>
            <a:ext cx="36576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CO (3-2)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Arial"/>
                <a:cs typeface="Arial"/>
              </a:rPr>
              <a:t>Beam  of 18” = 290 light years at WLM (87 parsecs)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67000"/>
            <a:ext cx="4116251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4864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63DBFF"/>
                </a:solidFill>
                <a:latin typeface="Arial"/>
                <a:cs typeface="Arial"/>
              </a:rPr>
              <a:t>Bérengčre</a:t>
            </a:r>
            <a:r>
              <a:rPr lang="en-US" sz="1400" dirty="0" smtClean="0">
                <a:solidFill>
                  <a:srgbClr val="63DBFF"/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rgbClr val="63DBFF"/>
                </a:solidFill>
                <a:latin typeface="Arial"/>
                <a:cs typeface="Arial"/>
              </a:rPr>
              <a:t>Parise</a:t>
            </a:r>
            <a:endParaRPr lang="en-US" sz="1400" dirty="0">
              <a:solidFill>
                <a:srgbClr val="63DBFF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2667000"/>
            <a:ext cx="4267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APEX – sub-millimeter telescope in the Atacama Desert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We detected molecules in the most heavy element poor galaxy ever!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60960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63DB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Elmegreen</a:t>
            </a:r>
            <a:r>
              <a:rPr lang="en-US" sz="1400" dirty="0" smtClean="0">
                <a:solidFill>
                  <a:srgbClr val="63DBFF"/>
                </a:solidFill>
                <a:latin typeface="Arial" pitchFamily="-1" charset="0"/>
                <a:ea typeface="Arial" pitchFamily="-1" charset="0"/>
                <a:cs typeface="Arial" pitchFamily="-1" charset="0"/>
              </a:rPr>
              <a:t> et al. 2013</a:t>
            </a:r>
            <a:endParaRPr lang="en-US" sz="1400" dirty="0">
              <a:solidFill>
                <a:srgbClr val="63DBFF"/>
              </a:solidFill>
              <a:latin typeface="Arial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1371600"/>
            <a:ext cx="419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8x lower abundances than the Sun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7" name="Picture 6" descr="combine_fig_13dec.jpg"/>
          <p:cNvPicPr>
            <a:picLocks noChangeAspect="1"/>
          </p:cNvPicPr>
          <p:nvPr/>
        </p:nvPicPr>
        <p:blipFill>
          <a:blip r:embed="rId2"/>
          <a:srcRect l="7190" t="2222" r="6536" b="58889"/>
          <a:stretch>
            <a:fillRect/>
          </a:stretch>
        </p:blipFill>
        <p:spPr>
          <a:xfrm>
            <a:off x="304800" y="2209800"/>
            <a:ext cx="6662057" cy="3886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2362200"/>
            <a:ext cx="603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WLM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0800000" flipV="1">
            <a:off x="5638800" y="2819400"/>
            <a:ext cx="1447800" cy="303311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5715000" y="3200400"/>
            <a:ext cx="1447800" cy="303311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080695" y="2664023"/>
            <a:ext cx="1072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Atomic gas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62800" y="3048000"/>
            <a:ext cx="1302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Molecular gas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6820694" y="4761706"/>
            <a:ext cx="533400" cy="1588"/>
          </a:xfrm>
          <a:prstGeom prst="straightConnector1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010400" y="5029200"/>
            <a:ext cx="1811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Intensity of emission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400" y="6093023"/>
            <a:ext cx="1355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Velocity of gas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019800" y="6248400"/>
            <a:ext cx="457200" cy="1489"/>
          </a:xfrm>
          <a:prstGeom prst="straightConnector1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 smtClean="0"/>
              <a:t>WLM detection in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52578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Arial"/>
                <a:cs typeface="Arial"/>
              </a:rPr>
              <a:t>Lower oxygen </a:t>
            </a:r>
            <a:r>
              <a:rPr lang="en-US" sz="2000" dirty="0" err="1" smtClean="0">
                <a:solidFill>
                  <a:srgbClr val="FF6600"/>
                </a:solidFill>
                <a:latin typeface="Arial"/>
                <a:cs typeface="Arial"/>
              </a:rPr>
              <a:t>abudance</a:t>
            </a:r>
            <a:endParaRPr lang="en-US" sz="20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276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  <a:latin typeface="Arial"/>
                <a:cs typeface="Arial"/>
              </a:rPr>
              <a:t>log I</a:t>
            </a:r>
            <a:r>
              <a:rPr lang="en-US" sz="2000" baseline="-25000" dirty="0" smtClean="0">
                <a:solidFill>
                  <a:srgbClr val="FF6600"/>
                </a:solidFill>
                <a:latin typeface="Arial"/>
                <a:cs typeface="Arial"/>
              </a:rPr>
              <a:t>CO</a:t>
            </a:r>
            <a:r>
              <a:rPr lang="en-US" sz="2000" dirty="0" smtClean="0">
                <a:solidFill>
                  <a:srgbClr val="FF6600"/>
                </a:solidFill>
                <a:latin typeface="Arial"/>
                <a:cs typeface="Arial"/>
              </a:rPr>
              <a:t> (K km/</a:t>
            </a:r>
            <a:r>
              <a:rPr lang="en-US" sz="2000" dirty="0" err="1" smtClean="0">
                <a:solidFill>
                  <a:srgbClr val="FF6600"/>
                </a:solidFill>
                <a:latin typeface="Arial"/>
                <a:cs typeface="Arial"/>
              </a:rPr>
              <a:t>s</a:t>
            </a:r>
            <a:r>
              <a:rPr lang="en-US" sz="2000" dirty="0" smtClean="0">
                <a:solidFill>
                  <a:srgbClr val="FF6600"/>
                </a:solidFill>
                <a:latin typeface="Arial"/>
                <a:cs typeface="Arial"/>
              </a:rPr>
              <a:t>)</a:t>
            </a:r>
            <a:endParaRPr lang="en-US" sz="20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0" y="54864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3DBFF"/>
                </a:solidFill>
                <a:latin typeface="Arial"/>
                <a:cs typeface="Arial"/>
              </a:rPr>
              <a:t>M. Rubio</a:t>
            </a:r>
            <a:endParaRPr lang="en-US" sz="1400" dirty="0">
              <a:solidFill>
                <a:srgbClr val="63DB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5890736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3DBFF"/>
                </a:solidFill>
                <a:latin typeface="Arial"/>
                <a:cs typeface="Arial"/>
              </a:rPr>
              <a:t>Non-WLM data: </a:t>
            </a:r>
            <a:r>
              <a:rPr lang="en-US" sz="1400" dirty="0" err="1" smtClean="0">
                <a:solidFill>
                  <a:srgbClr val="63DBFF"/>
                </a:solidFill>
                <a:latin typeface="Arial"/>
                <a:cs typeface="Arial"/>
              </a:rPr>
              <a:t>Tacconi</a:t>
            </a:r>
            <a:r>
              <a:rPr lang="en-US" sz="1400" dirty="0" smtClean="0">
                <a:solidFill>
                  <a:srgbClr val="63DBFF"/>
                </a:solidFill>
                <a:latin typeface="Arial"/>
                <a:cs typeface="Arial"/>
              </a:rPr>
              <a:t> &amp; Young 1987; Taylor et al. 1998</a:t>
            </a:r>
          </a:p>
          <a:p>
            <a:r>
              <a:rPr lang="en-US" sz="1400" dirty="0" smtClean="0">
                <a:solidFill>
                  <a:srgbClr val="63DBFF"/>
                </a:solidFill>
                <a:latin typeface="Arial"/>
                <a:cs typeface="Arial"/>
              </a:rPr>
              <a:t>WLM data: </a:t>
            </a:r>
            <a:r>
              <a:rPr lang="en-US" sz="1400" dirty="0" err="1" smtClean="0">
                <a:solidFill>
                  <a:srgbClr val="63DBFF"/>
                </a:solidFill>
                <a:latin typeface="Arial"/>
                <a:cs typeface="Arial"/>
              </a:rPr>
              <a:t>Elmegreen</a:t>
            </a:r>
            <a:r>
              <a:rPr lang="en-US" sz="1400" dirty="0" smtClean="0">
                <a:solidFill>
                  <a:srgbClr val="63DBFF"/>
                </a:solidFill>
                <a:latin typeface="Arial"/>
                <a:cs typeface="Arial"/>
              </a:rPr>
              <a:t> et al. 2013</a:t>
            </a:r>
            <a:endParaRPr lang="en-US" sz="1400" dirty="0">
              <a:solidFill>
                <a:srgbClr val="63DBFF"/>
              </a:solidFill>
              <a:latin typeface="Arial"/>
              <a:cs typeface="Arial"/>
            </a:endParaRPr>
          </a:p>
        </p:txBody>
      </p:sp>
      <p:pic>
        <p:nvPicPr>
          <p:cNvPr id="9" name="Picture 8" descr="WLM_Ico_metal.eps"/>
          <p:cNvPicPr>
            <a:picLocks noChangeAspect="1"/>
          </p:cNvPicPr>
          <p:nvPr/>
        </p:nvPicPr>
        <p:blipFill>
          <a:blip r:embed="rId2"/>
          <a:srcRect l="7673" b="5849"/>
          <a:stretch>
            <a:fillRect/>
          </a:stretch>
        </p:blipFill>
        <p:spPr>
          <a:xfrm>
            <a:off x="2057400" y="1143000"/>
            <a:ext cx="5501701" cy="4191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10800000" flipV="1">
            <a:off x="2819401" y="5465358"/>
            <a:ext cx="1133387" cy="21042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705600" cy="1447800"/>
          </a:xfrm>
        </p:spPr>
        <p:txBody>
          <a:bodyPr/>
          <a:lstStyle/>
          <a:p>
            <a:r>
              <a:rPr lang="en-US" sz="2600" dirty="0" smtClean="0"/>
              <a:t>The molecular clouds in WLM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36576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63DBFF"/>
                </a:solidFill>
                <a:latin typeface="Arial"/>
                <a:cs typeface="Arial"/>
              </a:rPr>
              <a:t>Elmegreen</a:t>
            </a:r>
            <a:r>
              <a:rPr lang="en-US" sz="1400" dirty="0" smtClean="0">
                <a:solidFill>
                  <a:srgbClr val="63DBFF"/>
                </a:solidFill>
                <a:latin typeface="Arial"/>
                <a:cs typeface="Arial"/>
              </a:rPr>
              <a:t> et al. 2013</a:t>
            </a:r>
            <a:endParaRPr lang="en-US" sz="1400" dirty="0">
              <a:solidFill>
                <a:srgbClr val="63DBFF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213360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Masses of H</a:t>
            </a:r>
            <a:r>
              <a:rPr lang="en-US" sz="2000" baseline="-25000" dirty="0" smtClean="0">
                <a:latin typeface="Arial"/>
                <a:cs typeface="Arial"/>
              </a:rPr>
              <a:t>2 </a:t>
            </a:r>
            <a:r>
              <a:rPr lang="en-US" sz="2000" dirty="0" smtClean="0">
                <a:latin typeface="Arial"/>
                <a:cs typeface="Arial"/>
              </a:rPr>
              <a:t>are 1-2×10</a:t>
            </a:r>
            <a:r>
              <a:rPr lang="en-US" sz="2000" baseline="30000" dirty="0" smtClean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 M</a:t>
            </a:r>
            <a:r>
              <a:rPr lang="en-US" sz="2000" baseline="-25000" dirty="0" smtClean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819400"/>
            <a:ext cx="647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" pitchFamily="-84" charset="0"/>
                <a:sym typeface="Wingdings" pitchFamily="-84" charset="2"/>
              </a:rPr>
              <a:t></a:t>
            </a:r>
            <a:r>
              <a:rPr lang="en-US" sz="2000" dirty="0" smtClean="0">
                <a:solidFill>
                  <a:srgbClr val="FF0000"/>
                </a:solidFill>
                <a:latin typeface="Arial" pitchFamily="-84" charset="0"/>
                <a:sym typeface="Wingdings" pitchFamily="-84" charset="2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Star formation is occurring in giant molecular clouds even at 13%×solar abundances.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i="1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Herschel</a:t>
            </a:r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observations of the shells of molecular clouds in 5 abundance-poor dwarf galaxies</a:t>
            </a:r>
            <a:endParaRPr lang="en-US" i="1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lum bright="-8000" contrast="15000"/>
          </a:blip>
          <a:srcRect l="8400" t="21128" r="7600" b="51057"/>
          <a:stretch>
            <a:fillRect/>
          </a:stretch>
        </p:blipFill>
        <p:spPr bwMode="auto">
          <a:xfrm>
            <a:off x="1066800" y="3848100"/>
            <a:ext cx="6781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86200" y="3505200"/>
            <a:ext cx="99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-1" charset="0"/>
              </a:rPr>
              <a:t>Theory</a:t>
            </a:r>
            <a:endParaRPr lang="en-US" sz="1600" dirty="0">
              <a:latin typeface="Arial" pitchFamily="-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0" y="5410200"/>
            <a:ext cx="14252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63DBFF"/>
                </a:solidFill>
                <a:latin typeface="Arial" pitchFamily="-1" charset="0"/>
              </a:rPr>
              <a:t>Bolatto</a:t>
            </a:r>
            <a:r>
              <a:rPr lang="en-US" sz="1200" dirty="0" smtClean="0">
                <a:solidFill>
                  <a:srgbClr val="63DBFF"/>
                </a:solidFill>
                <a:latin typeface="Arial" pitchFamily="-1" charset="0"/>
              </a:rPr>
              <a:t> et al. 1999</a:t>
            </a:r>
            <a:endParaRPr lang="en-US" sz="1200" dirty="0">
              <a:solidFill>
                <a:srgbClr val="63DBFF"/>
              </a:solidFill>
              <a:latin typeface="Arial" pitchFamily="-1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3959423"/>
            <a:ext cx="57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 pitchFamily="-1" charset="0"/>
              </a:rPr>
              <a:t>Core</a:t>
            </a:r>
            <a:endParaRPr lang="en-US" sz="1400" dirty="0">
              <a:solidFill>
                <a:srgbClr val="FF6600"/>
              </a:solidFill>
              <a:latin typeface="Arial" pitchFamily="-1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685800" y="4114800"/>
            <a:ext cx="1143000" cy="3810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5102423"/>
            <a:ext cx="583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 pitchFamily="-1" charset="0"/>
              </a:rPr>
              <a:t>Shell</a:t>
            </a:r>
            <a:endParaRPr lang="en-US" sz="1400" dirty="0">
              <a:solidFill>
                <a:srgbClr val="FF6600"/>
              </a:solidFill>
              <a:latin typeface="Arial" pitchFamily="-1" charset="0"/>
            </a:endParaRP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685800" y="4953000"/>
            <a:ext cx="762000" cy="3048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19800" y="3502223"/>
            <a:ext cx="1904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 pitchFamily="-1" charset="0"/>
              </a:rPr>
              <a:t>Very low abundances</a:t>
            </a:r>
            <a:endParaRPr lang="en-US" sz="1400" dirty="0">
              <a:solidFill>
                <a:srgbClr val="FF6600"/>
              </a:solidFill>
              <a:latin typeface="Arial" pitchFamily="-1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0600" y="3502223"/>
            <a:ext cx="1632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 pitchFamily="-1" charset="0"/>
              </a:rPr>
              <a:t>Solar abundances</a:t>
            </a:r>
            <a:endParaRPr lang="en-US" sz="1400" dirty="0">
              <a:solidFill>
                <a:srgbClr val="FF6600"/>
              </a:solidFill>
              <a:latin typeface="Arial" pitchFamily="-1" charset="0"/>
            </a:endParaRPr>
          </a:p>
        </p:txBody>
      </p:sp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4"/>
          <a:srcRect l="3314" t="35406" r="26796" b="9375"/>
          <a:stretch>
            <a:fillRect/>
          </a:stretch>
        </p:blipFill>
        <p:spPr bwMode="auto">
          <a:xfrm>
            <a:off x="228600" y="1447800"/>
            <a:ext cx="1828800" cy="204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7315200" y="1905000"/>
            <a:ext cx="17415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63DBFF"/>
                </a:solidFill>
                <a:latin typeface="Arial" pitchFamily="-1" charset="0"/>
              </a:rPr>
              <a:t>Cigan</a:t>
            </a:r>
            <a:r>
              <a:rPr lang="en-US" sz="1400" dirty="0" smtClean="0">
                <a:solidFill>
                  <a:srgbClr val="63DBFF"/>
                </a:solidFill>
                <a:latin typeface="Arial" pitchFamily="-1" charset="0"/>
              </a:rPr>
              <a:t> et al., in prep</a:t>
            </a:r>
            <a:endParaRPr lang="en-US" sz="1400" dirty="0">
              <a:solidFill>
                <a:srgbClr val="63DBFF"/>
              </a:solidFill>
              <a:latin typeface="Arial" pitchFamily="-1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mbine_fig_2point.eps"/>
          <p:cNvPicPr>
            <a:picLocks noChangeAspect="1"/>
          </p:cNvPicPr>
          <p:nvPr/>
        </p:nvPicPr>
        <p:blipFill>
          <a:blip r:embed="rId2"/>
          <a:srcRect l="3271" t="1276" r="1288" b="39009"/>
          <a:stretch>
            <a:fillRect/>
          </a:stretch>
        </p:blipFill>
        <p:spPr>
          <a:xfrm>
            <a:off x="533400" y="1981200"/>
            <a:ext cx="8153400" cy="39624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2531534" y="2057400"/>
            <a:ext cx="2269066" cy="18711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14600" y="4191000"/>
            <a:ext cx="2260599" cy="16679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81000" y="228600"/>
            <a:ext cx="845820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25000"/>
              <a:buFontTx/>
              <a:buNone/>
            </a:pPr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Molecular core + shell – like a baseball in a glove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057400"/>
            <a:ext cx="603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WLM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6438900" y="2247900"/>
            <a:ext cx="1905000" cy="106680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72000" y="1600200"/>
            <a:ext cx="16466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Image: Warm dust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62800" y="1524000"/>
            <a:ext cx="17810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CO core from APEX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657600" y="4572000"/>
            <a:ext cx="2590800" cy="167640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975377" y="6248400"/>
            <a:ext cx="3339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Region being mapped in CO with ALMA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24" name="Picture 23" descr="1005-ALMA-radio-telescope_full_6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638800"/>
            <a:ext cx="1828800" cy="12192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rot="5400000">
            <a:off x="5867400" y="1981200"/>
            <a:ext cx="1981200" cy="60960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019800" y="838200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Molecular cloud shell,</a:t>
            </a:r>
          </a:p>
          <a:p>
            <a:r>
              <a:rPr lang="en-US" sz="1400" dirty="0" smtClean="0">
                <a:solidFill>
                  <a:srgbClr val="FF6600"/>
                </a:solidFill>
                <a:latin typeface="Arial"/>
                <a:cs typeface="Arial"/>
              </a:rPr>
              <a:t>Observed with </a:t>
            </a:r>
            <a:r>
              <a:rPr lang="en-US" sz="1400" i="1" dirty="0" smtClean="0">
                <a:solidFill>
                  <a:srgbClr val="FF6600"/>
                </a:solidFill>
                <a:latin typeface="Arial"/>
                <a:cs typeface="Arial"/>
              </a:rPr>
              <a:t>Herschel</a:t>
            </a:r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990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WLM - Region B: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2328208"/>
            <a:ext cx="716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Shell annulus ≥ core diameter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Theoretical prediction: Size of shell ∝ 1/abundance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pPr>
              <a:buFont typeface="Wingdings" pitchFamily="-106" charset="2"/>
              <a:buChar char="è"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Molecular cloud structure at 13% of solar abundances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mbine_fig_2point.eps"/>
          <p:cNvPicPr>
            <a:picLocks noChangeAspect="1"/>
          </p:cNvPicPr>
          <p:nvPr/>
        </p:nvPicPr>
        <p:blipFill rotWithShape="1">
          <a:blip r:embed="rId2"/>
          <a:srcRect l="3271" t="1276" r="50534" b="39009"/>
          <a:stretch/>
        </p:blipFill>
        <p:spPr>
          <a:xfrm>
            <a:off x="685800" y="2895600"/>
            <a:ext cx="3946345" cy="396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427087"/>
            <a:ext cx="647700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125000"/>
              <a:buFontTx/>
              <a:buNone/>
            </a:pPr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NW molecular </a:t>
            </a:r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cores </a:t>
            </a:r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observed by ALMA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057400"/>
            <a:ext cx="603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WLM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56388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Size ~ </a:t>
            </a:r>
            <a:r>
              <a:rPr lang="en-US" sz="2000" dirty="0" smtClean="0">
                <a:latin typeface="Arial"/>
                <a:cs typeface="Arial"/>
              </a:rPr>
              <a:t>1-3 </a:t>
            </a:r>
            <a:r>
              <a:rPr lang="en-US" sz="2000" dirty="0" err="1" smtClean="0">
                <a:latin typeface="Arial"/>
                <a:cs typeface="Arial"/>
              </a:rPr>
              <a:t>arcseconds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819400" y="1905000"/>
            <a:ext cx="1600200" cy="27855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19400" y="4876800"/>
            <a:ext cx="16002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wlm_nw_co_wHalpha_apex_ch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51" y="1828800"/>
            <a:ext cx="472613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Lowell Observatory today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361"/>
            <a:ext cx="3584922" cy="1769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672" y="2300534"/>
            <a:ext cx="1206500" cy="187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200400"/>
            <a:ext cx="2719912" cy="725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4.3-meter Discovery Channel Telescope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306" y="1196361"/>
            <a:ext cx="3358913" cy="1657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965369"/>
            <a:ext cx="1666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3DBFF"/>
                </a:solidFill>
                <a:latin typeface="Arial"/>
                <a:cs typeface="Arial"/>
              </a:rPr>
              <a:t>Image: Len Bright</a:t>
            </a:r>
            <a:endParaRPr lang="en-US" sz="1200" dirty="0">
              <a:solidFill>
                <a:srgbClr val="63DB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190" y="2965369"/>
            <a:ext cx="3444992" cy="16999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04873" y="4665328"/>
            <a:ext cx="1749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Visitor Center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5" y="4269500"/>
            <a:ext cx="3546531" cy="17500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687" y="6085714"/>
            <a:ext cx="39712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Anderson Mesa: NPOI, 1.8 </a:t>
            </a:r>
            <a:r>
              <a:rPr lang="en-US" sz="2000" dirty="0" err="1" smtClean="0">
                <a:latin typeface="Arial"/>
                <a:cs typeface="Arial"/>
              </a:rPr>
              <a:t>m</a:t>
            </a:r>
            <a:r>
              <a:rPr lang="en-US" sz="2000" dirty="0" smtClean="0">
                <a:latin typeface="Arial"/>
                <a:cs typeface="Arial"/>
              </a:rPr>
              <a:t>, 1.1 </a:t>
            </a:r>
            <a:r>
              <a:rPr lang="en-US" sz="2000" dirty="0" err="1" smtClean="0">
                <a:latin typeface="Arial"/>
                <a:cs typeface="Arial"/>
              </a:rPr>
              <a:t>m</a:t>
            </a:r>
            <a:r>
              <a:rPr lang="en-US" sz="2000" dirty="0" smtClean="0">
                <a:latin typeface="Arial"/>
                <a:cs typeface="Arial"/>
              </a:rPr>
              <a:t>, 0.8 </a:t>
            </a:r>
            <a:r>
              <a:rPr lang="en-US" sz="2000" dirty="0" err="1" smtClean="0">
                <a:latin typeface="Arial"/>
                <a:cs typeface="Arial"/>
              </a:rPr>
              <a:t>m</a:t>
            </a:r>
            <a:r>
              <a:rPr lang="en-US" sz="2000" dirty="0" smtClean="0">
                <a:latin typeface="Arial"/>
                <a:cs typeface="Arial"/>
              </a:rPr>
              <a:t>, LONEOS </a:t>
            </a:r>
            <a:r>
              <a:rPr lang="en-US" sz="2000" dirty="0" err="1" smtClean="0">
                <a:latin typeface="Arial"/>
                <a:cs typeface="Arial"/>
              </a:rPr>
              <a:t>schmidt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306" y="4811441"/>
            <a:ext cx="1206500" cy="1066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17885" y="1179498"/>
            <a:ext cx="1182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Mars Hill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43400" y="5901048"/>
            <a:ext cx="2211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Titan Monitoring Telescope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 come…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621572"/>
            <a:ext cx="8077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Molecular cloud structure:</a:t>
            </a:r>
          </a:p>
          <a:p>
            <a:pPr lvl="1">
              <a:buClr>
                <a:srgbClr val="FF0000"/>
              </a:buClr>
              <a:buFont typeface="Arial"/>
              <a:buChar char="•"/>
            </a:pPr>
            <a:r>
              <a:rPr lang="en-US" sz="2000" i="1" dirty="0" smtClean="0">
                <a:latin typeface="Arial"/>
                <a:cs typeface="Arial"/>
              </a:rPr>
              <a:t> Herschel </a:t>
            </a:r>
            <a:r>
              <a:rPr lang="en-US" sz="2000" dirty="0" smtClean="0">
                <a:latin typeface="Arial"/>
                <a:cs typeface="Arial"/>
              </a:rPr>
              <a:t>images of the molecular cloud shells</a:t>
            </a:r>
          </a:p>
          <a:p>
            <a:pPr lvl="1"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 ALMA maps of the CO cores</a:t>
            </a:r>
          </a:p>
          <a:p>
            <a:pPr lvl="1">
              <a:buClr>
                <a:srgbClr val="FF0000"/>
              </a:buClr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 lvl="1">
              <a:buClr>
                <a:srgbClr val="FF0000"/>
              </a:buClr>
            </a:pPr>
            <a:r>
              <a:rPr lang="en-US" sz="2000" dirty="0" smtClean="0">
                <a:latin typeface="Arial"/>
                <a:cs typeface="Arial"/>
              </a:rPr>
              <a:t>             abundance relative to solar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Arial"/>
                <a:cs typeface="Arial"/>
              </a:rPr>
              <a:t>WLM –                    13%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Arial"/>
                <a:cs typeface="Arial"/>
              </a:rPr>
              <a:t>DDO 155 –             10%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Arial"/>
                <a:cs typeface="Arial"/>
              </a:rPr>
              <a:t>DDO 75 –                 6%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Arial"/>
                <a:cs typeface="Arial"/>
              </a:rPr>
              <a:t>DDO 69 –                 5%</a:t>
            </a:r>
          </a:p>
          <a:p>
            <a:pPr>
              <a:buClr>
                <a:srgbClr val="FF0000"/>
              </a:buClr>
            </a:pPr>
            <a:endParaRPr lang="en-US" sz="2000" dirty="0" smtClean="0"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Wingdings" pitchFamily="-106" charset="2"/>
              <a:buChar char="è"/>
            </a:pPr>
            <a:r>
              <a:rPr lang="en-US" sz="2000" dirty="0" smtClean="0">
                <a:solidFill>
                  <a:srgbClr val="FFFFFF"/>
                </a:solidFill>
                <a:latin typeface="Arial"/>
                <a:ea typeface="Wingdings"/>
                <a:cs typeface="Arial"/>
              </a:rPr>
              <a:t> How does the molecular cloud structure change with abundance?</a:t>
            </a:r>
          </a:p>
          <a:p>
            <a:pPr>
              <a:buClr>
                <a:srgbClr val="FF0000"/>
              </a:buClr>
              <a:buFont typeface="Wingdings" pitchFamily="-106" charset="2"/>
              <a:buChar char="è"/>
            </a:pPr>
            <a:r>
              <a:rPr lang="en-US" sz="2000" dirty="0" smtClean="0">
                <a:solidFill>
                  <a:srgbClr val="FFFFFF"/>
                </a:solidFill>
                <a:latin typeface="Arial"/>
                <a:ea typeface="Wingdings"/>
                <a:cs typeface="Arial"/>
              </a:rPr>
              <a:t> What difference does it make to the star formation?</a:t>
            </a:r>
            <a:endParaRPr lang="en-US" sz="20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buClr>
                <a:srgbClr val="FF0000"/>
              </a:buClr>
            </a:pPr>
            <a:endParaRPr lang="en-US" sz="20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Lowell Observatory today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72" y="1295400"/>
            <a:ext cx="4017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  <a:buSzPct val="125000"/>
            </a:pPr>
            <a:r>
              <a:rPr lang="en-US" sz="2000" dirty="0" smtClean="0">
                <a:latin typeface="Arial"/>
                <a:cs typeface="Arial"/>
              </a:rPr>
              <a:t>Scientific staff---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14 active PhD astronomers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1 assistant research scientist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2 post-docs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1 pre-doc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seasonal undergraduates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several research assistants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02696" y="997089"/>
            <a:ext cx="53413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  <a:buSzPct val="125000"/>
            </a:pPr>
            <a:r>
              <a:rPr lang="en-US" sz="2000" dirty="0" smtClean="0">
                <a:latin typeface="Arial"/>
                <a:cs typeface="Arial"/>
              </a:rPr>
              <a:t>Inner Solar System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Asteroids, comets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 smtClean="0">
                <a:latin typeface="Arial"/>
                <a:cs typeface="Arial"/>
              </a:rPr>
              <a:t>Outer Solar System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Pluto, KBOs, outer planet seasons, 	weather on Titan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 err="1" smtClean="0">
                <a:latin typeface="Arial"/>
                <a:cs typeface="Arial"/>
              </a:rPr>
              <a:t>Exoplanets</a:t>
            </a:r>
            <a:endParaRPr lang="en-US" sz="2000" dirty="0" smtClean="0">
              <a:latin typeface="Arial"/>
              <a:cs typeface="Arial"/>
            </a:endParaRP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Searches, star-planet interactions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 smtClean="0">
                <a:latin typeface="Arial"/>
                <a:cs typeface="Arial"/>
              </a:rPr>
              <a:t>Low mass stars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Atmospheres, formation and evolution Intermediate mass stars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Long term variability of solar-type stars, 	binary star masses, </a:t>
            </a:r>
            <a:r>
              <a:rPr lang="en-US" sz="2000" dirty="0" err="1" smtClean="0">
                <a:latin typeface="Arial"/>
                <a:cs typeface="Arial"/>
              </a:rPr>
              <a:t>circumstellar</a:t>
            </a: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 smtClean="0">
                <a:latin typeface="Arial"/>
                <a:cs typeface="Arial"/>
              </a:rPr>
              <a:t>	disk evolution, fundamental 	properties</a:t>
            </a:r>
            <a:endParaRPr lang="en-US" sz="2000" dirty="0">
              <a:latin typeface="Arial"/>
              <a:cs typeface="Arial"/>
            </a:endParaRPr>
          </a:p>
          <a:p>
            <a:pPr>
              <a:buClr>
                <a:srgbClr val="FFFF00"/>
              </a:buClr>
              <a:buSzPct val="125000"/>
            </a:pPr>
            <a:r>
              <a:rPr lang="en-US" sz="2000" dirty="0" smtClean="0">
                <a:latin typeface="Arial"/>
                <a:cs typeface="Arial"/>
              </a:rPr>
              <a:t>High mass stars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Evolution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 smtClean="0">
                <a:latin typeface="Arial"/>
                <a:cs typeface="Arial"/>
              </a:rPr>
              <a:t>Nearby Galaxies</a:t>
            </a:r>
          </a:p>
          <a:p>
            <a:pPr>
              <a:buClr>
                <a:srgbClr val="FFFF00"/>
              </a:buClr>
              <a:buSzPct val="125000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Dwarf galaxies, disk dynamics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pitchFamily="1" charset="-128"/>
                <a:cs typeface="Arial"/>
              </a:rPr>
              <a:t>A bird’s eye view of star formation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1295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Stars form from</a:t>
            </a:r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clouds of gas.</a:t>
            </a:r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514600"/>
            <a:ext cx="57150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135000"/>
              <a:buFont typeface="Times" pitchFamily="-1" charset="0"/>
              <a:buChar char="•"/>
            </a:pPr>
            <a:r>
              <a:rPr lang="en-US" sz="20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Between the stars is a very tenuous gas.</a:t>
            </a:r>
            <a:endParaRPr lang="en-US" sz="2000" dirty="0" smtClean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5000"/>
            </a:pP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Because galaxies are so </a:t>
            </a:r>
            <a:r>
              <a:rPr lang="en-US" sz="20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big, there is a lot of mass 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 </a:t>
            </a:r>
            <a:r>
              <a:rPr lang="en-US" sz="20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interstellar gas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.</a:t>
            </a:r>
            <a:endParaRPr lang="en-US" sz="1800" dirty="0" smtClean="0">
              <a:latin typeface="Arial" pitchFamily="-1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35000"/>
            </a:pPr>
            <a:r>
              <a:rPr lang="en-US" sz="2000" dirty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Originally the gas was just Hydrogen, 8% </a:t>
            </a:r>
            <a:r>
              <a:rPr lang="en-US" sz="2000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Helium</a:t>
            </a:r>
          </a:p>
        </p:txBody>
      </p:sp>
      <p:pic>
        <p:nvPicPr>
          <p:cNvPr id="19460" name="Picture 4" descr="orion_noao"/>
          <p:cNvPicPr>
            <a:picLocks noChangeAspect="1" noChangeArrowheads="1"/>
          </p:cNvPicPr>
          <p:nvPr/>
        </p:nvPicPr>
        <p:blipFill>
          <a:blip r:embed="rId3"/>
          <a:srcRect l="1657" t="18033" b="1639"/>
          <a:stretch>
            <a:fillRect/>
          </a:stretch>
        </p:blipFill>
        <p:spPr bwMode="auto">
          <a:xfrm>
            <a:off x="5919788" y="2743200"/>
            <a:ext cx="3224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705600" y="6019800"/>
            <a:ext cx="2209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>
                <a:solidFill>
                  <a:srgbClr val="63DBFF"/>
                </a:solidFill>
                <a:latin typeface="Arial"/>
                <a:cs typeface="Arial"/>
              </a:rPr>
              <a:t>Schoening</a:t>
            </a:r>
            <a:r>
              <a:rPr lang="en-US" sz="1200" dirty="0">
                <a:solidFill>
                  <a:srgbClr val="63DBFF"/>
                </a:solidFill>
                <a:latin typeface="Arial"/>
                <a:cs typeface="Arial"/>
              </a:rPr>
              <a:t>/NOAO/AURA/NSF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629400" y="2286000"/>
            <a:ext cx="175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/>
                <a:cs typeface="Arial"/>
              </a:rPr>
              <a:t>Orion Nebula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pitchFamily="1" charset="-128"/>
                <a:cs typeface="Arial"/>
              </a:rPr>
              <a:t>Molecular clouds form from atomic clouds</a:t>
            </a:r>
          </a:p>
        </p:txBody>
      </p:sp>
      <p:pic>
        <p:nvPicPr>
          <p:cNvPr id="3" name="Picture 2" descr="gmc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78000"/>
            <a:ext cx="5740400" cy="424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400" y="609600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3DBFF"/>
                </a:solidFill>
                <a:latin typeface="Arial"/>
                <a:cs typeface="Arial"/>
              </a:rPr>
              <a:t>http://abyss.uoregon.edu/~js/ast122/lectures/lec22.html</a:t>
            </a:r>
            <a:endParaRPr lang="en-US" sz="1400" dirty="0">
              <a:solidFill>
                <a:srgbClr val="63DB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34290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H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 traced by CO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0800000" flipV="1">
            <a:off x="3886200" y="3657600"/>
            <a:ext cx="2667000" cy="76200"/>
          </a:xfrm>
          <a:prstGeom prst="line">
            <a:avLst/>
          </a:prstGeom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685800"/>
            <a:ext cx="5029200" cy="1371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Stars form in “dense” molecular clouds – the womb</a:t>
            </a:r>
          </a:p>
        </p:txBody>
      </p:sp>
      <p:pic>
        <p:nvPicPr>
          <p:cNvPr id="21508" name="Picture 5" descr="horsehead_hst"/>
          <p:cNvPicPr>
            <a:picLocks noChangeAspect="1" noChangeArrowheads="1"/>
          </p:cNvPicPr>
          <p:nvPr/>
        </p:nvPicPr>
        <p:blipFill>
          <a:blip r:embed="rId3"/>
          <a:srcRect l="8000" t="7500" r="6999" b="14999"/>
          <a:stretch>
            <a:fillRect/>
          </a:stretch>
        </p:blipFill>
        <p:spPr bwMode="auto">
          <a:xfrm>
            <a:off x="228600" y="441325"/>
            <a:ext cx="33528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152400" y="2895600"/>
            <a:ext cx="4114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63DBFF"/>
                </a:solidFill>
                <a:latin typeface="Arial" pitchFamily="-1" charset="0"/>
              </a:rPr>
              <a:t>HST </a:t>
            </a:r>
            <a:r>
              <a:rPr lang="en-US" sz="1200" dirty="0" err="1">
                <a:solidFill>
                  <a:srgbClr val="63DBFF"/>
                </a:solidFill>
                <a:latin typeface="Arial" pitchFamily="-1" charset="0"/>
              </a:rPr>
              <a:t>image,Hubble</a:t>
            </a:r>
            <a:r>
              <a:rPr lang="en-US" sz="1200" dirty="0">
                <a:solidFill>
                  <a:srgbClr val="63DBFF"/>
                </a:solidFill>
                <a:latin typeface="Arial" pitchFamily="-1" charset="0"/>
              </a:rPr>
              <a:t> Heritage Team (</a:t>
            </a:r>
            <a:r>
              <a:rPr lang="en-US" sz="1200" dirty="0" err="1">
                <a:solidFill>
                  <a:srgbClr val="63DBFF"/>
                </a:solidFill>
                <a:latin typeface="Arial" pitchFamily="-1" charset="0"/>
              </a:rPr>
              <a:t>STScI</a:t>
            </a:r>
            <a:r>
              <a:rPr lang="en-US" sz="1200" dirty="0">
                <a:solidFill>
                  <a:srgbClr val="63DBFF"/>
                </a:solidFill>
                <a:latin typeface="Arial" pitchFamily="-1" charset="0"/>
              </a:rPr>
              <a:t>/AURA)/NASA</a:t>
            </a:r>
          </a:p>
        </p:txBody>
      </p:sp>
      <p:pic>
        <p:nvPicPr>
          <p:cNvPr id="2151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514600"/>
            <a:ext cx="3962400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38" descr="OriProp4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0" y="3505200"/>
            <a:ext cx="27495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4724400" cy="1371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The process of star formation is inefficient: 50-95% of the gas is leftover.</a:t>
            </a:r>
          </a:p>
        </p:txBody>
      </p:sp>
      <p:pic>
        <p:nvPicPr>
          <p:cNvPr id="23555" name="Picture 3" descr="lagoon_no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048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172200" y="4148139"/>
            <a:ext cx="2971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63DBFF"/>
                </a:solidFill>
                <a:latin typeface="Arial" pitchFamily="-1" charset="0"/>
              </a:rPr>
              <a:t>Sharp, REU program/NOAO/AURA/NSF</a:t>
            </a:r>
          </a:p>
        </p:txBody>
      </p:sp>
      <p:pic>
        <p:nvPicPr>
          <p:cNvPr id="23557" name="Picture 6" descr="lagoon_h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1752600"/>
            <a:ext cx="44450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4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CC6600"/>
      </a:accent1>
      <a:accent2>
        <a:srgbClr val="000000"/>
      </a:accent2>
      <a:accent3>
        <a:srgbClr val="AAAAB8"/>
      </a:accent3>
      <a:accent4>
        <a:srgbClr val="FFFFFF"/>
      </a:accent4>
      <a:accent5>
        <a:srgbClr val="E2B8AA"/>
      </a:accent5>
      <a:accent6>
        <a:srgbClr val="000000"/>
      </a:accent6>
      <a:hlink>
        <a:srgbClr val="CCCCFF"/>
      </a:hlink>
      <a:folHlink>
        <a:srgbClr val="B2B2B2"/>
      </a:folHlink>
    </a:clrScheme>
    <a:fontScheme name="Default Design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FFCC66"/>
        </a:lt1>
        <a:dk2>
          <a:srgbClr val="000066"/>
        </a:dk2>
        <a:lt2>
          <a:srgbClr val="FFCC66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DAAE56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20781</TotalTime>
  <Words>1087</Words>
  <Application>Microsoft Macintosh PowerPoint</Application>
  <PresentationFormat>On-screen Show (4:3)</PresentationFormat>
  <Paragraphs>187</Paragraphs>
  <Slides>30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Star Birth at an Extreme: The Shrinking Womb</vt:lpstr>
      <vt:lpstr>Lowell Observatory has a rich scientific history.</vt:lpstr>
      <vt:lpstr>Lowell Observatory today</vt:lpstr>
      <vt:lpstr>Lowell Observatory today</vt:lpstr>
      <vt:lpstr>A bird’s eye view of star formation</vt:lpstr>
      <vt:lpstr>Stars form from clouds of gas.</vt:lpstr>
      <vt:lpstr>Molecular clouds form from atomic clouds</vt:lpstr>
      <vt:lpstr>Stars form in “dense” molecular clouds – the womb</vt:lpstr>
      <vt:lpstr>The process of star formation is inefficient: 50-95% of the gas is leftover.</vt:lpstr>
      <vt:lpstr>Massive stars break up their molecular cloud.</vt:lpstr>
      <vt:lpstr>A massive star cluster in the LMC</vt:lpstr>
      <vt:lpstr>Formation of the molecular cloud depends on dust and heavy elements</vt:lpstr>
      <vt:lpstr>Dwarf galaxies as nearby sites of star birth at low abundances</vt:lpstr>
      <vt:lpstr>But what are dwarf irregular galaxies?</vt:lpstr>
      <vt:lpstr>Dwarf Irregular galaxies are irregular.</vt:lpstr>
      <vt:lpstr>Dwarf galaxies are tiny.</vt:lpstr>
      <vt:lpstr>Dwarf galaxies are faint.</vt:lpstr>
      <vt:lpstr>Dwarf galaxy abundances are low.</vt:lpstr>
      <vt:lpstr>Star forming clouds at low abundances</vt:lpstr>
      <vt:lpstr>Consequence of low abundances: change in structure of molecular cloud</vt:lpstr>
      <vt:lpstr>Collaborators</vt:lpstr>
      <vt:lpstr>Shrinking CO core means they are harder to detect: CO “detection barrier” of 20%×solar abundance</vt:lpstr>
      <vt:lpstr>We detected molecules in the most heavy element poor galaxy ever!</vt:lpstr>
      <vt:lpstr>WLM detection in context</vt:lpstr>
      <vt:lpstr>The molecular clouds in WLM</vt:lpstr>
      <vt:lpstr>Herschel observations of the shells of molecular clouds in 5 abundance-poor dwarf galaxies</vt:lpstr>
      <vt:lpstr>PowerPoint Presentation</vt:lpstr>
      <vt:lpstr>PowerPoint Presentation</vt:lpstr>
      <vt:lpstr>PowerPoint Presentation</vt:lpstr>
      <vt:lpstr>To come…</vt:lpstr>
    </vt:vector>
  </TitlesOfParts>
  <Manager/>
  <Company>Lowell Observatory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CLoud structure</dc:title>
  <dc:subject/>
  <dc:creator>dah</dc:creator>
  <cp:keywords/>
  <dc:description/>
  <cp:lastModifiedBy>Deidre Hunter</cp:lastModifiedBy>
  <cp:revision>341</cp:revision>
  <cp:lastPrinted>2014-05-15T18:05:08Z</cp:lastPrinted>
  <dcterms:created xsi:type="dcterms:W3CDTF">2014-06-25T17:37:15Z</dcterms:created>
  <dcterms:modified xsi:type="dcterms:W3CDTF">2014-06-28T22:06:28Z</dcterms:modified>
  <cp:category/>
</cp:coreProperties>
</file>