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6" r:id="rId9"/>
    <p:sldId id="265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5FB5-EF94-2748-8873-9902E80B212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0405-7F96-2044-B2B3-9EAFF118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6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9B54-4517-C847-918A-3F706B527B9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35D47-B225-A843-A7D4-7ECB47FE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9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2724-4E68-9545-A3CA-9779C72C5E26}" type="datetime1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02E-4900-9643-AA8B-F0ADE8F77F8C}" type="datetime1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41C8-5E01-5341-9163-ABB4A6E42274}" type="datetime1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4812-884B-B94F-B2EB-9E5853173449}" type="datetime1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E5DD-FED0-1946-9E57-44925112261B}" type="datetime1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F173-4726-5042-B701-222D98A3F6C9}" type="datetime1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FD5-6E58-004C-AAB5-2325DF1C856F}" type="datetime1">
              <a:rPr lang="en-US" smtClean="0"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CE92-75CA-5043-85D1-28B403A546D1}" type="datetime1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BE32-C98C-1C41-8EEC-ED649C3BC64B}" type="datetime1">
              <a:rPr lang="en-US" smtClean="0"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1557-F907-E04B-8CD7-C8F6C5B22F7F}" type="datetime1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4570-1213-D140-B69D-15DBA7F2F9C9}" type="datetime1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353E3D-61D0-3641-937A-4C0875CB04D3}" type="datetime1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6850F1-D4EA-5F4C-8906-5478FD4E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Report on SOFIA </a:t>
            </a:r>
            <a:r>
              <a:rPr lang="en-US" dirty="0" err="1" smtClean="0"/>
              <a:t>Exoplanet</a:t>
            </a:r>
            <a:r>
              <a:rPr lang="en-US" dirty="0" smtClean="0"/>
              <a:t> Transit Capability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Ted Dunham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Georgi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Mandushev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Daniel </a:t>
            </a:r>
            <a:r>
              <a:rPr lang="en-US" dirty="0" err="1" smtClean="0">
                <a:solidFill>
                  <a:schemeClr val="bg1"/>
                </a:solidFill>
              </a:rPr>
              <a:t>Angerhausen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Observation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Several problem areas known before takeoff</a:t>
            </a:r>
          </a:p>
          <a:p>
            <a:pPr lvl="1"/>
            <a:r>
              <a:rPr lang="en-US" dirty="0" smtClean="0"/>
              <a:t>Very little baseline before the event, none after</a:t>
            </a:r>
          </a:p>
          <a:p>
            <a:pPr lvl="1"/>
            <a:r>
              <a:rPr lang="en-US" dirty="0" smtClean="0"/>
              <a:t>Short FLITECAM </a:t>
            </a:r>
            <a:r>
              <a:rPr lang="en-US" dirty="0" err="1" smtClean="0"/>
              <a:t>LHe</a:t>
            </a:r>
            <a:r>
              <a:rPr lang="en-US" dirty="0" smtClean="0"/>
              <a:t> hold time</a:t>
            </a:r>
          </a:p>
          <a:p>
            <a:pPr lvl="2"/>
            <a:r>
              <a:rPr lang="en-US" dirty="0" smtClean="0"/>
              <a:t>Short flight; must observe transit first thing.  Focus unstable.</a:t>
            </a:r>
          </a:p>
          <a:p>
            <a:pPr lvl="1"/>
            <a:r>
              <a:rPr lang="en-US" dirty="0" smtClean="0"/>
              <a:t>WVM not installed</a:t>
            </a:r>
          </a:p>
          <a:p>
            <a:r>
              <a:rPr lang="en-US" dirty="0" smtClean="0"/>
              <a:t>In-flight problems</a:t>
            </a:r>
          </a:p>
          <a:p>
            <a:pPr lvl="1"/>
            <a:r>
              <a:rPr lang="en-US" dirty="0" smtClean="0"/>
              <a:t>FPI failed at start of leg (blown circuit breaker); fell back to FFI</a:t>
            </a:r>
          </a:p>
          <a:p>
            <a:pPr lvl="2"/>
            <a:r>
              <a:rPr lang="en-US" dirty="0" smtClean="0"/>
              <a:t>HIPO guiding not properly tested, so didn’t attempt that</a:t>
            </a:r>
          </a:p>
          <a:p>
            <a:pPr lvl="2"/>
            <a:r>
              <a:rPr lang="en-US" dirty="0" smtClean="0"/>
              <a:t>Lost the little pre-transit baseline we had</a:t>
            </a:r>
          </a:p>
          <a:p>
            <a:pPr lvl="1"/>
            <a:r>
              <a:rPr lang="en-US" dirty="0" smtClean="0"/>
              <a:t>Pointing was very poor.  FFI in poor focus for a while.</a:t>
            </a:r>
          </a:p>
          <a:p>
            <a:r>
              <a:rPr lang="en-US" dirty="0" smtClean="0"/>
              <a:t>Post-flight problems</a:t>
            </a:r>
          </a:p>
          <a:p>
            <a:pPr lvl="1"/>
            <a:r>
              <a:rPr lang="en-US" dirty="0" smtClean="0"/>
              <a:t>During data analysis found electronics-related problems in FLITECAM affecting global reset and co-adding.  </a:t>
            </a:r>
          </a:p>
          <a:p>
            <a:pPr lvl="1"/>
            <a:r>
              <a:rPr lang="en-US" dirty="0" smtClean="0"/>
              <a:t>No useful FLITECAM data obtained.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HIPO Observational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Observed in Basic Occultation mode</a:t>
            </a:r>
          </a:p>
          <a:p>
            <a:pPr lvl="1"/>
            <a:r>
              <a:rPr lang="en-US" dirty="0" smtClean="0"/>
              <a:t>Full frames to maximize field standard possibilities</a:t>
            </a:r>
          </a:p>
          <a:p>
            <a:pPr lvl="2"/>
            <a:r>
              <a:rPr lang="en-US" dirty="0" smtClean="0"/>
              <a:t>Field standards all very much fainter than target.</a:t>
            </a:r>
          </a:p>
          <a:p>
            <a:pPr lvl="1"/>
            <a:r>
              <a:rPr lang="en-US" dirty="0" smtClean="0"/>
              <a:t>3 second integrations on red side, Sloan z’ filter</a:t>
            </a:r>
          </a:p>
          <a:p>
            <a:pPr lvl="2"/>
            <a:r>
              <a:rPr lang="en-US" dirty="0" smtClean="0"/>
              <a:t>~2700 measurements</a:t>
            </a:r>
          </a:p>
          <a:p>
            <a:pPr lvl="1"/>
            <a:r>
              <a:rPr lang="en-US" dirty="0" smtClean="0"/>
              <a:t>7 second integrations on blue side, Johnson B filter</a:t>
            </a:r>
          </a:p>
          <a:p>
            <a:pPr lvl="2"/>
            <a:r>
              <a:rPr lang="en-US" dirty="0" smtClean="0"/>
              <a:t>~1000 measurements</a:t>
            </a:r>
          </a:p>
          <a:p>
            <a:pPr lvl="1"/>
            <a:r>
              <a:rPr lang="en-US" dirty="0" smtClean="0"/>
              <a:t>Broken into chunks to keep file sizes manageable</a:t>
            </a:r>
          </a:p>
          <a:p>
            <a:r>
              <a:rPr lang="en-US" dirty="0" smtClean="0"/>
              <a:t>Filters selected to avoid ozone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CCD </a:t>
            </a:r>
            <a:r>
              <a:rPr lang="en-US" dirty="0" smtClean="0"/>
              <a:t>Reductions</a:t>
            </a:r>
          </a:p>
          <a:p>
            <a:pPr lvl="1"/>
            <a:r>
              <a:rPr lang="en-US" dirty="0"/>
              <a:t>Raw </a:t>
            </a:r>
            <a:r>
              <a:rPr lang="en-US" dirty="0" smtClean="0"/>
              <a:t>frames </a:t>
            </a:r>
            <a:r>
              <a:rPr lang="en-US" dirty="0"/>
              <a:t>are </a:t>
            </a:r>
            <a:r>
              <a:rPr lang="en-US" dirty="0" err="1" smtClean="0"/>
              <a:t>overscan</a:t>
            </a:r>
            <a:r>
              <a:rPr lang="en-US" dirty="0" smtClean="0"/>
              <a:t> &amp; bias –subtracted</a:t>
            </a:r>
          </a:p>
          <a:p>
            <a:pPr lvl="1"/>
            <a:r>
              <a:rPr lang="en-US" dirty="0" smtClean="0"/>
              <a:t>Trim off </a:t>
            </a:r>
            <a:r>
              <a:rPr lang="en-US" dirty="0" err="1" smtClean="0"/>
              <a:t>prescan</a:t>
            </a:r>
            <a:r>
              <a:rPr lang="en-US" dirty="0" smtClean="0"/>
              <a:t>, </a:t>
            </a:r>
            <a:r>
              <a:rPr lang="en-US" dirty="0" err="1" smtClean="0"/>
              <a:t>overscan</a:t>
            </a:r>
            <a:r>
              <a:rPr lang="en-US" dirty="0" smtClean="0"/>
              <a:t>, and dark pixels</a:t>
            </a:r>
          </a:p>
          <a:p>
            <a:r>
              <a:rPr lang="en-US" dirty="0" smtClean="0"/>
              <a:t>Flat-fielding</a:t>
            </a:r>
          </a:p>
          <a:p>
            <a:pPr lvl="1"/>
            <a:r>
              <a:rPr lang="en-US" dirty="0"/>
              <a:t>High S/N twilight sky flats </a:t>
            </a:r>
            <a:r>
              <a:rPr lang="en-US" dirty="0" smtClean="0"/>
              <a:t>taken </a:t>
            </a:r>
            <a:r>
              <a:rPr lang="en-US" dirty="0"/>
              <a:t>during </a:t>
            </a:r>
            <a:r>
              <a:rPr lang="en-US" dirty="0" smtClean="0"/>
              <a:t>line op</a:t>
            </a:r>
          </a:p>
          <a:p>
            <a:pPr lvl="1"/>
            <a:r>
              <a:rPr lang="en-US" dirty="0" smtClean="0"/>
              <a:t>B flats show laser annealing pattern, 1-2% p-p</a:t>
            </a:r>
          </a:p>
          <a:p>
            <a:pPr lvl="1"/>
            <a:r>
              <a:rPr lang="en-US" dirty="0" smtClean="0"/>
              <a:t>Sloan z’ flats show only overall curvature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flatB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0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46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Flat-Land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Photometry shows strong position dependence</a:t>
            </a:r>
          </a:p>
          <a:p>
            <a:pPr lvl="1"/>
            <a:r>
              <a:rPr lang="en-US" dirty="0" smtClean="0"/>
              <a:t>Incorrect flat</a:t>
            </a:r>
          </a:p>
          <a:p>
            <a:pPr lvl="1"/>
            <a:r>
              <a:rPr lang="en-US" dirty="0" smtClean="0"/>
              <a:t>Most likely due to sky seen around secondary</a:t>
            </a:r>
          </a:p>
          <a:p>
            <a:r>
              <a:rPr lang="en-US" dirty="0" smtClean="0"/>
              <a:t>Solution (for now)</a:t>
            </a:r>
          </a:p>
          <a:p>
            <a:pPr lvl="1"/>
            <a:r>
              <a:rPr lang="en-US" dirty="0" smtClean="0"/>
              <a:t>Skip flat-fielding on red side</a:t>
            </a:r>
          </a:p>
          <a:p>
            <a:pPr lvl="1"/>
            <a:r>
              <a:rPr lang="en-US" dirty="0" smtClean="0"/>
              <a:t>Fit and subtract overall curvature on blue flat but retain annealing pattern.  Flatten with that.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flat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4" y="0"/>
            <a:ext cx="701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202"/>
            <a:ext cx="8229600" cy="4798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Aperture photometry</a:t>
            </a:r>
          </a:p>
          <a:p>
            <a:pPr lvl="1"/>
            <a:r>
              <a:rPr lang="en-US" dirty="0" smtClean="0"/>
              <a:t>Large aperture (60”) to reduce effects of focus, jitter, </a:t>
            </a:r>
            <a:r>
              <a:rPr lang="en-US" dirty="0" err="1" smtClean="0"/>
              <a:t>centroiding</a:t>
            </a:r>
            <a:endParaRPr lang="en-US" dirty="0" smtClean="0"/>
          </a:p>
          <a:p>
            <a:pPr lvl="1"/>
            <a:r>
              <a:rPr lang="en-US" dirty="0" smtClean="0"/>
              <a:t>Bright target; sky &amp; read noise contributions each ~10% of shot noise on target even in huge aperture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Why not PSF fitting?</a:t>
            </a:r>
          </a:p>
          <a:p>
            <a:pPr lvl="1"/>
            <a:r>
              <a:rPr lang="en-US" dirty="0" smtClean="0"/>
              <a:t>PSF fitting best in very crowded fields</a:t>
            </a:r>
          </a:p>
          <a:p>
            <a:pPr lvl="1"/>
            <a:r>
              <a:rPr lang="en-US" dirty="0" smtClean="0"/>
              <a:t>Shear layer PSF is not well represented analytically</a:t>
            </a:r>
          </a:p>
          <a:p>
            <a:pPr lvl="1"/>
            <a:r>
              <a:rPr lang="en-US" dirty="0" smtClean="0"/>
              <a:t>PSF shape is variable anyway</a:t>
            </a:r>
          </a:p>
          <a:p>
            <a:pPr lvl="1"/>
            <a:r>
              <a:rPr lang="en-US" dirty="0" smtClean="0"/>
              <a:t>Bad experience with PSF fitting in PSST context</a:t>
            </a:r>
          </a:p>
          <a:p>
            <a:pPr lvl="1"/>
            <a:r>
              <a:rPr lang="en-US" dirty="0" smtClean="0"/>
              <a:t>But … did use PSF fit to estimate z’ brightness ratio of target &amp; companion and for FWHM/</a:t>
            </a:r>
            <a:r>
              <a:rPr lang="en-US" dirty="0" err="1" smtClean="0"/>
              <a:t>ellipticity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per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2" y="0"/>
            <a:ext cx="701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Extinction:  </a:t>
            </a:r>
          </a:p>
          <a:p>
            <a:pPr lvl="1"/>
            <a:r>
              <a:rPr lang="en-US" dirty="0" smtClean="0"/>
              <a:t>6%/</a:t>
            </a:r>
            <a:r>
              <a:rPr lang="en-US" dirty="0" err="1" smtClean="0"/>
              <a:t>airmass</a:t>
            </a:r>
            <a:r>
              <a:rPr lang="en-US" dirty="0" smtClean="0"/>
              <a:t> in B, 0.5%/</a:t>
            </a:r>
            <a:r>
              <a:rPr lang="en-US" dirty="0" err="1" smtClean="0"/>
              <a:t>airmass</a:t>
            </a:r>
            <a:r>
              <a:rPr lang="en-US" dirty="0" smtClean="0"/>
              <a:t> in z’ at 40000 ft.</a:t>
            </a:r>
          </a:p>
          <a:p>
            <a:pPr lvl="1"/>
            <a:r>
              <a:rPr lang="en-US" dirty="0" smtClean="0"/>
              <a:t>Rayleigh scattering and ozone (mostly avoided)</a:t>
            </a:r>
          </a:p>
          <a:p>
            <a:pPr lvl="1"/>
            <a:r>
              <a:rPr lang="en-US" dirty="0" smtClean="0"/>
              <a:t>Correction based on measurement of </a:t>
            </a:r>
            <a:r>
              <a:rPr lang="en-US" dirty="0" err="1" smtClean="0"/>
              <a:t>Landolt</a:t>
            </a:r>
            <a:r>
              <a:rPr lang="en-US" dirty="0" smtClean="0"/>
              <a:t> standards on 2013-10-01 UT flight</a:t>
            </a:r>
          </a:p>
          <a:p>
            <a:r>
              <a:rPr lang="en-US" dirty="0" smtClean="0"/>
              <a:t>Static density:</a:t>
            </a:r>
          </a:p>
          <a:p>
            <a:pPr lvl="1"/>
            <a:r>
              <a:rPr lang="en-US" dirty="0" smtClean="0"/>
              <a:t>Measured during shear layer test on 2013-01-24 flight</a:t>
            </a:r>
          </a:p>
          <a:p>
            <a:pPr lvl="1"/>
            <a:r>
              <a:rPr lang="en-US" dirty="0" smtClean="0"/>
              <a:t>0.01 </a:t>
            </a:r>
            <a:r>
              <a:rPr lang="en-US" dirty="0"/>
              <a:t>kg/m</a:t>
            </a:r>
            <a:r>
              <a:rPr lang="en-US" baseline="30000" dirty="0"/>
              <a:t>3</a:t>
            </a:r>
            <a:r>
              <a:rPr lang="en-US" dirty="0"/>
              <a:t> density change =&gt; -6.8 x 10</a:t>
            </a:r>
            <a:r>
              <a:rPr lang="en-US" baseline="30000" dirty="0"/>
              <a:t>-4</a:t>
            </a:r>
            <a:r>
              <a:rPr lang="en-US" dirty="0"/>
              <a:t> photometric change</a:t>
            </a:r>
          </a:p>
          <a:p>
            <a:pPr lvl="1"/>
            <a:r>
              <a:rPr lang="en-US" dirty="0" smtClean="0"/>
              <a:t>Significant correction, ~ few </a:t>
            </a:r>
            <a:r>
              <a:rPr lang="en-US" dirty="0" err="1" smtClean="0"/>
              <a:t>millimags</a:t>
            </a:r>
            <a:endParaRPr lang="en-US" dirty="0" smtClean="0"/>
          </a:p>
          <a:p>
            <a:r>
              <a:rPr lang="en-US" dirty="0" smtClean="0"/>
              <a:t>Mach number:</a:t>
            </a:r>
          </a:p>
          <a:p>
            <a:pPr lvl="1"/>
            <a:r>
              <a:rPr lang="en-US" dirty="0" smtClean="0"/>
              <a:t>No noticeable dependence seen so far</a:t>
            </a:r>
          </a:p>
          <a:p>
            <a:r>
              <a:rPr lang="en-US" dirty="0" smtClean="0"/>
              <a:t>Position dependence</a:t>
            </a:r>
          </a:p>
          <a:p>
            <a:pPr lvl="1"/>
            <a:r>
              <a:rPr lang="en-US" dirty="0" smtClean="0"/>
              <a:t>Can be a few percent, depending on flattening details</a:t>
            </a:r>
          </a:p>
          <a:p>
            <a:pPr lvl="2"/>
            <a:r>
              <a:rPr lang="en-US" dirty="0" smtClean="0"/>
              <a:t>Typical:  ~ few x 10</a:t>
            </a:r>
            <a:r>
              <a:rPr lang="en-US" baseline="30000" dirty="0" smtClean="0"/>
              <a:t>-5</a:t>
            </a:r>
            <a:r>
              <a:rPr lang="en-US" dirty="0" smtClean="0"/>
              <a:t> per pixel of motion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SCTF 1/29/2014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22_OriA-fit-D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109012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389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805" cy="1143000"/>
          </a:xfrm>
        </p:spPr>
        <p:txBody>
          <a:bodyPr/>
          <a:lstStyle/>
          <a:p>
            <a:r>
              <a:rPr lang="en-US" dirty="0" smtClean="0"/>
              <a:t>Corrections,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26" y="1600200"/>
            <a:ext cx="41356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Setup leg, 2013-09-27 UT</a:t>
            </a:r>
          </a:p>
          <a:p>
            <a:pPr lvl="1"/>
            <a:r>
              <a:rPr lang="en-US" dirty="0" smtClean="0"/>
              <a:t>Short leg, little change in density or Mach number</a:t>
            </a:r>
          </a:p>
          <a:p>
            <a:pPr lvl="1"/>
            <a:r>
              <a:rPr lang="en-US" dirty="0" smtClean="0"/>
              <a:t>Strong positional effects</a:t>
            </a:r>
          </a:p>
          <a:p>
            <a:pPr lvl="2"/>
            <a:r>
              <a:rPr lang="en-US" dirty="0" smtClean="0"/>
              <a:t>Star moved across field</a:t>
            </a:r>
          </a:p>
          <a:p>
            <a:pPr lvl="3"/>
            <a:r>
              <a:rPr lang="en-US" dirty="0" smtClean="0"/>
              <a:t>Setting up position on FLITECAM array</a:t>
            </a:r>
          </a:p>
          <a:p>
            <a:pPr lvl="1"/>
            <a:r>
              <a:rPr lang="en-US" dirty="0" smtClean="0"/>
              <a:t>Position correction</a:t>
            </a:r>
          </a:p>
          <a:p>
            <a:pPr lvl="2"/>
            <a:r>
              <a:rPr lang="en-US" dirty="0" smtClean="0"/>
              <a:t>Fit and subtract polynomial of position jointly in X&amp;Y</a:t>
            </a:r>
          </a:p>
          <a:p>
            <a:pPr lvl="2"/>
            <a:r>
              <a:rPr lang="en-US" dirty="0" smtClean="0"/>
              <a:t>Use this approach for correcting transit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HD189733-fit_Rehearsal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5" y="0"/>
            <a:ext cx="4799995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676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88466" cy="1143000"/>
          </a:xfrm>
        </p:spPr>
        <p:txBody>
          <a:bodyPr/>
          <a:lstStyle/>
          <a:p>
            <a:r>
              <a:rPr lang="en-US" dirty="0" smtClean="0"/>
              <a:t>Corrections,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69" y="1342398"/>
            <a:ext cx="3991772" cy="51408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Re-measure density/Mach/focus dependence</a:t>
            </a:r>
          </a:p>
          <a:p>
            <a:pPr lvl="1"/>
            <a:r>
              <a:rPr lang="en-US" dirty="0" smtClean="0"/>
              <a:t>Intended to do this with FLITECAM -- didn’t work</a:t>
            </a:r>
          </a:p>
          <a:p>
            <a:pPr lvl="1"/>
            <a:r>
              <a:rPr lang="en-US" dirty="0" smtClean="0"/>
              <a:t>Beautifully executed test on 2013-10-01 flight</a:t>
            </a:r>
          </a:p>
          <a:p>
            <a:pPr lvl="2"/>
            <a:r>
              <a:rPr lang="en-US" dirty="0" smtClean="0"/>
              <a:t>Density section ruined by </a:t>
            </a:r>
            <a:r>
              <a:rPr lang="en-US" i="1" dirty="0" smtClean="0"/>
              <a:t>clouds</a:t>
            </a:r>
            <a:r>
              <a:rPr lang="en-US" dirty="0"/>
              <a:t> </a:t>
            </a:r>
            <a:r>
              <a:rPr lang="en-US" dirty="0" smtClean="0"/>
              <a:t>at 40000 feet!</a:t>
            </a:r>
          </a:p>
          <a:p>
            <a:pPr lvl="1"/>
            <a:r>
              <a:rPr lang="en-US" dirty="0" smtClean="0"/>
              <a:t>Will try again next month with FLITECAM</a:t>
            </a:r>
          </a:p>
          <a:p>
            <a:r>
              <a:rPr lang="en-US" dirty="0" smtClean="0"/>
              <a:t>Why the bump in the Mach number test?</a:t>
            </a:r>
          </a:p>
          <a:p>
            <a:pPr lvl="1"/>
            <a:r>
              <a:rPr lang="en-US" dirty="0" smtClean="0"/>
              <a:t>Centroid offset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PP_air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72" y="-136525"/>
            <a:ext cx="4508323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PP_cent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22" y="-136525"/>
            <a:ext cx="4508323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931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44"/>
            <a:ext cx="8229600" cy="706566"/>
          </a:xfrm>
        </p:spPr>
        <p:txBody>
          <a:bodyPr>
            <a:noAutofit/>
          </a:bodyPr>
          <a:lstStyle/>
          <a:p>
            <a:r>
              <a:rPr lang="en-US" sz="3600" dirty="0" smtClean="0"/>
              <a:t>Light curves </a:t>
            </a:r>
            <a:br>
              <a:rPr lang="en-US" sz="3600" dirty="0" smtClean="0"/>
            </a:br>
            <a:r>
              <a:rPr lang="en-US" sz="2400" dirty="0" smtClean="0"/>
              <a:t>(bias subtracted, Blue side flattened)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HD189733-phot-AIR-B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" y="849790"/>
            <a:ext cx="3949687" cy="60082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HD189733-phot-AIR-R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8" y="849790"/>
            <a:ext cx="3949686" cy="60082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HD189733-phot-CENT-R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39" y="849792"/>
            <a:ext cx="3949686" cy="60082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935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Fit,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fit or not to fit:</a:t>
            </a:r>
          </a:p>
          <a:p>
            <a:pPr lvl="1"/>
            <a:r>
              <a:rPr lang="en-US" dirty="0" smtClean="0"/>
              <a:t>Ideally fit for astrophysical parameters only</a:t>
            </a:r>
          </a:p>
          <a:p>
            <a:pPr lvl="1"/>
            <a:r>
              <a:rPr lang="en-US" dirty="0" smtClean="0"/>
              <a:t>Important corrections need fitting too</a:t>
            </a:r>
          </a:p>
          <a:p>
            <a:pPr lvl="1"/>
            <a:r>
              <a:rPr lang="en-US" dirty="0" smtClean="0"/>
              <a:t>Try to fix the parameters you can</a:t>
            </a:r>
          </a:p>
          <a:p>
            <a:r>
              <a:rPr lang="en-US" dirty="0" smtClean="0"/>
              <a:t>Fix variables we think we understand</a:t>
            </a:r>
          </a:p>
          <a:p>
            <a:pPr lvl="1"/>
            <a:r>
              <a:rPr lang="en-US" dirty="0" smtClean="0"/>
              <a:t>System parameters from HST data; limb darkening</a:t>
            </a:r>
          </a:p>
          <a:p>
            <a:pPr lvl="2"/>
            <a:r>
              <a:rPr lang="en-US" dirty="0" smtClean="0"/>
              <a:t>Epoch, period, impact parameter, radius, inclination</a:t>
            </a:r>
          </a:p>
          <a:p>
            <a:pPr lvl="1"/>
            <a:r>
              <a:rPr lang="en-US" dirty="0" smtClean="0"/>
              <a:t>Fix density.  </a:t>
            </a:r>
          </a:p>
          <a:p>
            <a:pPr lvl="2"/>
            <a:r>
              <a:rPr lang="en-US" dirty="0" smtClean="0"/>
              <a:t>When fit the coefficient becomes too large to believe</a:t>
            </a:r>
          </a:p>
          <a:p>
            <a:pPr lvl="2"/>
            <a:r>
              <a:rPr lang="en-US" dirty="0" smtClean="0"/>
              <a:t>Possibly real structure is obliterated</a:t>
            </a:r>
          </a:p>
          <a:p>
            <a:pPr lvl="2"/>
            <a:r>
              <a:rPr lang="en-US" dirty="0" smtClean="0"/>
              <a:t>Weak point – we still need a better handle on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Update on HD189733b transit observation on 10/1/2013 (UT) with FLIPO</a:t>
            </a:r>
          </a:p>
          <a:p>
            <a:pPr lvl="1"/>
            <a:r>
              <a:rPr lang="en-US" dirty="0" smtClean="0"/>
              <a:t>Originally </a:t>
            </a:r>
            <a:r>
              <a:rPr lang="en-US" dirty="0" err="1" smtClean="0"/>
              <a:t>Avi</a:t>
            </a:r>
            <a:r>
              <a:rPr lang="en-US" dirty="0" smtClean="0"/>
              <a:t> </a:t>
            </a:r>
            <a:r>
              <a:rPr lang="en-US" dirty="0" err="1" smtClean="0"/>
              <a:t>Mandell’s</a:t>
            </a:r>
            <a:r>
              <a:rPr lang="en-US" dirty="0" smtClean="0"/>
              <a:t> FLITECAM-only proposal</a:t>
            </a:r>
          </a:p>
          <a:p>
            <a:pPr lvl="1"/>
            <a:r>
              <a:rPr lang="en-US" dirty="0" smtClean="0"/>
              <a:t>Search for water in HD189733b using Pa alpha filter</a:t>
            </a:r>
          </a:p>
          <a:p>
            <a:pPr lvl="1"/>
            <a:r>
              <a:rPr lang="en-US" dirty="0" smtClean="0"/>
              <a:t>Morphed into a FLIPO demonstration transit</a:t>
            </a:r>
          </a:p>
          <a:p>
            <a:r>
              <a:rPr lang="en-US" dirty="0" smtClean="0"/>
              <a:t>Talk Outline</a:t>
            </a:r>
          </a:p>
          <a:p>
            <a:pPr lvl="1"/>
            <a:r>
              <a:rPr lang="en-US" dirty="0" smtClean="0"/>
              <a:t>Introduction and practical matters (Ted)</a:t>
            </a:r>
          </a:p>
          <a:p>
            <a:pPr lvl="1"/>
            <a:r>
              <a:rPr lang="en-US" dirty="0" smtClean="0"/>
              <a:t>Data analysis, systematics, and results (</a:t>
            </a:r>
            <a:r>
              <a:rPr lang="en-US" dirty="0" err="1" smtClean="0"/>
              <a:t>Georgi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User’s perspective and independent data analysis (Daniel)</a:t>
            </a:r>
          </a:p>
          <a:p>
            <a:pPr lvl="1"/>
            <a:r>
              <a:rPr lang="en-US" dirty="0" smtClean="0"/>
              <a:t>Wrap-up (Ted)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Fit,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Fitted parameters include:</a:t>
            </a:r>
          </a:p>
          <a:p>
            <a:pPr lvl="1"/>
            <a:r>
              <a:rPr lang="en-US" dirty="0" smtClean="0"/>
              <a:t>Flux zero point in B and z’</a:t>
            </a:r>
          </a:p>
          <a:p>
            <a:pPr lvl="1"/>
            <a:r>
              <a:rPr lang="en-US" dirty="0" smtClean="0"/>
              <a:t>Differential atmospheric extinction in B &amp; z’</a:t>
            </a:r>
          </a:p>
          <a:p>
            <a:pPr lvl="2"/>
            <a:r>
              <a:rPr lang="en-US" dirty="0" smtClean="0"/>
              <a:t>After removing measured extinction from </a:t>
            </a:r>
            <a:r>
              <a:rPr lang="en-US" dirty="0" err="1" smtClean="0"/>
              <a:t>Landolt</a:t>
            </a:r>
            <a:r>
              <a:rPr lang="en-US" dirty="0" smtClean="0"/>
              <a:t> stars</a:t>
            </a:r>
          </a:p>
          <a:p>
            <a:pPr lvl="1"/>
            <a:r>
              <a:rPr lang="en-US" dirty="0" smtClean="0"/>
              <a:t>Centroid corrections</a:t>
            </a:r>
          </a:p>
          <a:p>
            <a:pPr lvl="2"/>
            <a:r>
              <a:rPr lang="en-US" dirty="0" smtClean="0"/>
              <a:t>Differential X and Y offsets in B and z’</a:t>
            </a:r>
          </a:p>
          <a:p>
            <a:pPr lvl="2"/>
            <a:r>
              <a:rPr lang="en-US" dirty="0" smtClean="0"/>
              <a:t>Radial offset in B and z’</a:t>
            </a:r>
          </a:p>
          <a:p>
            <a:r>
              <a:rPr lang="en-US" dirty="0" smtClean="0"/>
              <a:t>Fit is done simultaneously to both datasets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16"/>
            <a:ext cx="3706000" cy="849790"/>
          </a:xfrm>
        </p:spPr>
        <p:txBody>
          <a:bodyPr>
            <a:normAutofit/>
          </a:bodyPr>
          <a:lstStyle/>
          <a:p>
            <a:r>
              <a:rPr lang="en-US" dirty="0" smtClean="0"/>
              <a:t>Transit Fit,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206"/>
            <a:ext cx="3524576" cy="53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can we say about this?</a:t>
            </a:r>
          </a:p>
          <a:p>
            <a:pPr lvl="1"/>
            <a:r>
              <a:rPr lang="en-US" dirty="0" smtClean="0"/>
              <a:t>How much is real?</a:t>
            </a:r>
          </a:p>
          <a:p>
            <a:pPr lvl="2"/>
            <a:r>
              <a:rPr lang="en-US" dirty="0" smtClean="0"/>
              <a:t>189733 is active</a:t>
            </a:r>
          </a:p>
          <a:p>
            <a:pPr lvl="1"/>
            <a:r>
              <a:rPr lang="en-US" dirty="0" smtClean="0"/>
              <a:t>How much is not?</a:t>
            </a:r>
          </a:p>
          <a:p>
            <a:pPr lvl="2"/>
            <a:r>
              <a:rPr lang="en-US" dirty="0" smtClean="0"/>
              <a:t>Without baseline, can’t tell</a:t>
            </a:r>
          </a:p>
          <a:p>
            <a:pPr lvl="1"/>
            <a:r>
              <a:rPr lang="en-US" dirty="0" smtClean="0"/>
              <a:t>Density glitch is close to “star spot”.</a:t>
            </a:r>
          </a:p>
          <a:p>
            <a:pPr lvl="2"/>
            <a:r>
              <a:rPr lang="en-US" dirty="0" smtClean="0"/>
              <a:t>Cause &amp; effect or coincidence?</a:t>
            </a:r>
          </a:p>
          <a:p>
            <a:pPr lvl="2"/>
            <a:r>
              <a:rPr lang="en-US" dirty="0" smtClean="0"/>
              <a:t>Klaus Huber’s model - </a:t>
            </a:r>
            <a:r>
              <a:rPr lang="en-US" dirty="0" err="1" smtClean="0"/>
              <a:t>hmmmmm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SCTF 1/29/2014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HD189733-res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23" y="0"/>
            <a:ext cx="5049577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73" y="96048"/>
            <a:ext cx="5034028" cy="654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7563"/>
            <a:ext cx="8229600" cy="1143000"/>
          </a:xfrm>
        </p:spPr>
        <p:txBody>
          <a:bodyPr/>
          <a:lstStyle/>
          <a:p>
            <a:r>
              <a:rPr lang="en-US" dirty="0" smtClean="0"/>
              <a:t>Switch to Daniel’s File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for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 good FLITECAM data!</a:t>
            </a:r>
          </a:p>
          <a:p>
            <a:pPr lvl="1"/>
            <a:r>
              <a:rPr lang="en-US" sz="2400" dirty="0" smtClean="0"/>
              <a:t>Need WVM operating; calibration not required</a:t>
            </a:r>
          </a:p>
          <a:p>
            <a:r>
              <a:rPr lang="en-US" sz="2800" dirty="0" smtClean="0"/>
              <a:t>Repeat shear layer test with FLITECAM (no clouds)</a:t>
            </a:r>
          </a:p>
          <a:p>
            <a:r>
              <a:rPr lang="en-US" sz="2800" dirty="0" smtClean="0"/>
              <a:t>Observe bright stable star pair for a LONG leg</a:t>
            </a:r>
          </a:p>
          <a:p>
            <a:pPr lvl="1"/>
            <a:r>
              <a:rPr lang="en-US" sz="2400" dirty="0" smtClean="0"/>
              <a:t>Search for other possible systematic effects</a:t>
            </a:r>
          </a:p>
          <a:p>
            <a:r>
              <a:rPr lang="en-US" sz="2800" dirty="0" smtClean="0"/>
              <a:t>Keep pointing and focus under tight control</a:t>
            </a:r>
          </a:p>
          <a:p>
            <a:pPr lvl="1"/>
            <a:r>
              <a:rPr lang="en-US" sz="2400" dirty="0" smtClean="0"/>
              <a:t>HIPO guiding, possibly automatic focus update</a:t>
            </a:r>
          </a:p>
          <a:p>
            <a:r>
              <a:rPr lang="en-US" sz="2800" dirty="0" smtClean="0"/>
              <a:t>Get plenty of pre-</a:t>
            </a:r>
            <a:r>
              <a:rPr lang="en-US" sz="2800" dirty="0"/>
              <a:t> </a:t>
            </a:r>
            <a:r>
              <a:rPr lang="en-US" sz="2800" dirty="0" smtClean="0"/>
              <a:t>and post-transit baseline!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298"/>
            <a:ext cx="8229600" cy="1143000"/>
          </a:xfrm>
        </p:spPr>
        <p:txBody>
          <a:bodyPr/>
          <a:lstStyle/>
          <a:p>
            <a:r>
              <a:rPr lang="en-US" dirty="0" smtClean="0"/>
              <a:t>Longer Term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298"/>
            <a:ext cx="8229600" cy="48248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Deployments will be involved</a:t>
            </a:r>
          </a:p>
          <a:p>
            <a:pPr lvl="1"/>
            <a:r>
              <a:rPr lang="en-US" dirty="0" smtClean="0"/>
              <a:t>Short SOFIA leg lengths are a serious impediment</a:t>
            </a:r>
          </a:p>
          <a:p>
            <a:r>
              <a:rPr lang="en-US" dirty="0" smtClean="0"/>
              <a:t>Sunrise constraint needs to be eliminated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Nasmyth</a:t>
            </a:r>
            <a:r>
              <a:rPr lang="en-US" dirty="0" smtClean="0"/>
              <a:t> blower</a:t>
            </a:r>
          </a:p>
          <a:p>
            <a:pPr lvl="1"/>
            <a:r>
              <a:rPr lang="en-US" dirty="0" smtClean="0"/>
              <a:t>Cool FLIPO periscope &amp; FLITECAM window</a:t>
            </a:r>
          </a:p>
          <a:p>
            <a:pPr lvl="1"/>
            <a:r>
              <a:rPr lang="en-US" dirty="0" smtClean="0"/>
              <a:t>Biggest background contributors for FLITECAM</a:t>
            </a:r>
          </a:p>
          <a:p>
            <a:r>
              <a:rPr lang="en-US" dirty="0" smtClean="0"/>
              <a:t>Install the fully reflective tertiary</a:t>
            </a:r>
          </a:p>
          <a:p>
            <a:pPr lvl="1"/>
            <a:r>
              <a:rPr lang="en-US" dirty="0" smtClean="0"/>
              <a:t>Systematics dominate only when shot noise is low enough.</a:t>
            </a:r>
          </a:p>
          <a:p>
            <a:pPr lvl="1"/>
            <a:r>
              <a:rPr lang="en-US" dirty="0" smtClean="0"/>
              <a:t>We’re stuck with an observing efficiency hit of 20</a:t>
            </a:r>
            <a:r>
              <a:rPr lang="en-US" dirty="0" smtClean="0"/>
              <a:t>% to </a:t>
            </a:r>
            <a:r>
              <a:rPr lang="en-US" dirty="0" smtClean="0"/>
              <a:t>60%</a:t>
            </a:r>
            <a:endParaRPr lang="en-US" dirty="0"/>
          </a:p>
          <a:p>
            <a:pPr lvl="2"/>
            <a:r>
              <a:rPr lang="en-US" dirty="0" smtClean="0"/>
              <a:t>Using the FPI only wins back part of that</a:t>
            </a:r>
            <a:endParaRPr lang="en-US" dirty="0" smtClean="0"/>
          </a:p>
          <a:p>
            <a:pPr lvl="1"/>
            <a:r>
              <a:rPr lang="en-US" dirty="0" smtClean="0"/>
              <a:t>But it’s worse – with time-limited events you can’t even make it up with more observing time.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Value of Transits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Atmospheric structure and chemistry</a:t>
            </a:r>
          </a:p>
          <a:p>
            <a:pPr lvl="1"/>
            <a:r>
              <a:rPr lang="en-US" dirty="0" smtClean="0"/>
              <a:t>Rayleigh scattering, scale height</a:t>
            </a:r>
          </a:p>
          <a:p>
            <a:pPr lvl="1"/>
            <a:r>
              <a:rPr lang="en-US" dirty="0" smtClean="0"/>
              <a:t>NIR spectrophotometry</a:t>
            </a:r>
          </a:p>
          <a:p>
            <a:pPr lvl="2"/>
            <a:r>
              <a:rPr lang="en-US" dirty="0" smtClean="0"/>
              <a:t>Search for presence of interesting compounds (e.g. water, methane)</a:t>
            </a:r>
          </a:p>
          <a:p>
            <a:pPr lvl="2"/>
            <a:r>
              <a:rPr lang="en-US" dirty="0" smtClean="0"/>
              <a:t>Appear as apparent radius differences with wavelength</a:t>
            </a:r>
          </a:p>
          <a:p>
            <a:r>
              <a:rPr lang="en-US" dirty="0" smtClean="0"/>
              <a:t>Heat exchange -- </a:t>
            </a:r>
            <a:r>
              <a:rPr lang="en-US" dirty="0" err="1" smtClean="0"/>
              <a:t>exoplanet</a:t>
            </a:r>
            <a:r>
              <a:rPr lang="en-US" dirty="0" smtClean="0"/>
              <a:t> weather</a:t>
            </a:r>
          </a:p>
          <a:p>
            <a:pPr lvl="1"/>
            <a:r>
              <a:rPr lang="en-US" dirty="0" smtClean="0"/>
              <a:t>Phase functions, secondary eclipse</a:t>
            </a:r>
          </a:p>
          <a:p>
            <a:r>
              <a:rPr lang="en-US" dirty="0" err="1" smtClean="0"/>
              <a:t>Starspot</a:t>
            </a:r>
            <a:r>
              <a:rPr lang="en-US" dirty="0" smtClean="0"/>
              <a:t> and </a:t>
            </a:r>
            <a:r>
              <a:rPr lang="en-US" dirty="0" err="1" smtClean="0"/>
              <a:t>plage</a:t>
            </a:r>
            <a:r>
              <a:rPr lang="en-US" dirty="0" smtClean="0"/>
              <a:t> size and color temperature</a:t>
            </a:r>
          </a:p>
          <a:p>
            <a:r>
              <a:rPr lang="en-US" dirty="0" smtClean="0"/>
              <a:t>Primary interest is in 1-5 micron range</a:t>
            </a:r>
          </a:p>
          <a:p>
            <a:r>
              <a:rPr lang="en-US" dirty="0" smtClean="0"/>
              <a:t>More later from Daniel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4"/>
            <a:ext cx="8229600" cy="49077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prize is not easily grasped.</a:t>
            </a:r>
          </a:p>
          <a:p>
            <a:r>
              <a:rPr lang="en-US" dirty="0" smtClean="0"/>
              <a:t>Need to measure small features in shallow transits  </a:t>
            </a:r>
          </a:p>
          <a:p>
            <a:pPr lvl="1"/>
            <a:r>
              <a:rPr lang="en-US" dirty="0" smtClean="0"/>
              <a:t>Overall fractional error ~few x 10</a:t>
            </a:r>
            <a:r>
              <a:rPr lang="en-US" baseline="30000" dirty="0" smtClean="0"/>
              <a:t>-4</a:t>
            </a:r>
          </a:p>
          <a:p>
            <a:r>
              <a:rPr lang="en-US" dirty="0" smtClean="0"/>
              <a:t>Not easy for </a:t>
            </a:r>
            <a:r>
              <a:rPr lang="en-US" u="sng" dirty="0" smtClean="0"/>
              <a:t>anybody</a:t>
            </a:r>
            <a:r>
              <a:rPr lang="en-US" dirty="0" smtClean="0"/>
              <a:t> – systematics dominate at this level</a:t>
            </a:r>
          </a:p>
          <a:p>
            <a:pPr lvl="1"/>
            <a:r>
              <a:rPr lang="en-US" i="1" dirty="0" err="1" smtClean="0"/>
              <a:t>Kepler</a:t>
            </a:r>
            <a:r>
              <a:rPr lang="en-US" dirty="0" smtClean="0"/>
              <a:t>, HST, Spitzer, ground-based systems all have problems.  We do too.</a:t>
            </a:r>
          </a:p>
          <a:p>
            <a:pPr lvl="2"/>
            <a:r>
              <a:rPr lang="en-US" dirty="0" smtClean="0"/>
              <a:t>Bill Rose:  “</a:t>
            </a:r>
            <a:r>
              <a:rPr lang="en-US" dirty="0"/>
              <a:t>Why don't you pick something hard to do???  </a:t>
            </a:r>
            <a:r>
              <a:rPr lang="en-US" dirty="0" err="1"/>
              <a:t>Geeeesh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Known problem areas for SOFIA:</a:t>
            </a:r>
          </a:p>
          <a:p>
            <a:pPr lvl="2"/>
            <a:r>
              <a:rPr lang="en-US" dirty="0" smtClean="0"/>
              <a:t>Water vapor, ozone, and Rayleigh extinction; static air density</a:t>
            </a:r>
            <a:r>
              <a:rPr lang="en-US" smtClean="0"/>
              <a:t>,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Mach </a:t>
            </a:r>
            <a:r>
              <a:rPr lang="en-US" dirty="0" smtClean="0"/>
              <a:t>number (?), pointing, jitter, and focus.</a:t>
            </a:r>
          </a:p>
          <a:p>
            <a:pPr lvl="1"/>
            <a:r>
              <a:rPr lang="en-US" dirty="0" smtClean="0"/>
              <a:t>Reliable housekeeping data essential for correcting these</a:t>
            </a:r>
          </a:p>
          <a:p>
            <a:pPr lvl="1"/>
            <a:r>
              <a:rPr lang="en-US" dirty="0" smtClean="0"/>
              <a:t>Some instrument-specific details can be important</a:t>
            </a:r>
          </a:p>
          <a:p>
            <a:r>
              <a:rPr lang="en-US" dirty="0" smtClean="0"/>
              <a:t>Differential photometry (field standard) is NOT a cure-all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sually doesn’t happen anyway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it does it works best if the differential correction is small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06521" cy="46355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Extinction</a:t>
            </a:r>
          </a:p>
          <a:p>
            <a:pPr lvl="1"/>
            <a:r>
              <a:rPr lang="en-US" dirty="0" smtClean="0"/>
              <a:t>Rayleigh scattering (optical; proportional to static pressure and </a:t>
            </a:r>
            <a:r>
              <a:rPr lang="en-US" dirty="0" err="1" smtClean="0"/>
              <a:t>airmass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zone (optical)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 (IR)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olcanic aerosols</a:t>
            </a:r>
          </a:p>
          <a:p>
            <a:pPr lvl="2"/>
            <a:r>
              <a:rPr lang="en-US" dirty="0" smtClean="0"/>
              <a:t>Can vary by 0.1-1%</a:t>
            </a:r>
          </a:p>
          <a:p>
            <a:pPr lvl="2"/>
            <a:r>
              <a:rPr lang="en-US" dirty="0" smtClean="0"/>
              <a:t>Episodic problem</a:t>
            </a:r>
          </a:p>
          <a:p>
            <a:pPr lvl="2"/>
            <a:r>
              <a:rPr lang="en-US" dirty="0" smtClean="0"/>
              <a:t>IR impact uncertain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SCTF 1/29/2014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Ext_FL400_filte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97" y="1272055"/>
            <a:ext cx="4942606" cy="2541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78" y="3930372"/>
            <a:ext cx="3187700" cy="231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00" y="1892344"/>
            <a:ext cx="54991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007" y="6241772"/>
            <a:ext cx="2663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Nabro</a:t>
            </a:r>
            <a:r>
              <a:rPr lang="en-US" sz="1600" dirty="0" smtClean="0"/>
              <a:t> eruption, 13 June 2011</a:t>
            </a:r>
          </a:p>
          <a:p>
            <a:r>
              <a:rPr lang="en-US" sz="1600" dirty="0" smtClean="0"/>
              <a:t>(Bourassa, et al. (2012))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79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Aero-optical PSF effects</a:t>
            </a:r>
          </a:p>
          <a:p>
            <a:pPr lvl="1"/>
            <a:r>
              <a:rPr lang="en-US" dirty="0" smtClean="0"/>
              <a:t>Optical PSF dominated by shear layer scattering</a:t>
            </a:r>
          </a:p>
          <a:p>
            <a:pPr lvl="2"/>
            <a:r>
              <a:rPr lang="en-US" dirty="0" smtClean="0"/>
              <a:t>Refractivity (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= n-1) is proportional to density</a:t>
            </a:r>
          </a:p>
          <a:p>
            <a:pPr lvl="2"/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static</a:t>
            </a:r>
            <a:r>
              <a:rPr lang="en-US" dirty="0" smtClean="0"/>
              <a:t> is roughly constant</a:t>
            </a:r>
          </a:p>
          <a:p>
            <a:pPr lvl="2"/>
            <a:r>
              <a:rPr lang="en-US" dirty="0" smtClean="0"/>
              <a:t>Image FWHM expected to scale with static density</a:t>
            </a:r>
          </a:p>
          <a:p>
            <a:pPr lvl="2"/>
            <a:r>
              <a:rPr lang="en-US" dirty="0" smtClean="0"/>
              <a:t>Very broad PSF wings interact with aperture</a:t>
            </a:r>
          </a:p>
          <a:p>
            <a:pPr lvl="3"/>
            <a:r>
              <a:rPr lang="en-US" dirty="0" smtClean="0"/>
              <a:t>Perceptible additional enclosed flux across entire HIPO field!</a:t>
            </a:r>
          </a:p>
          <a:p>
            <a:pPr lvl="2"/>
            <a:r>
              <a:rPr lang="en-US" dirty="0" smtClean="0"/>
              <a:t>Rose expects FWHM dependence on Mach number</a:t>
            </a:r>
          </a:p>
          <a:p>
            <a:pPr lvl="3"/>
            <a:r>
              <a:rPr lang="en-US" dirty="0" smtClean="0"/>
              <a:t>We don’t see this, at least so far</a:t>
            </a:r>
          </a:p>
          <a:p>
            <a:pPr lvl="2"/>
            <a:r>
              <a:rPr lang="en-US" dirty="0" smtClean="0"/>
              <a:t>So far no obvious “dome seeing” contribution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PSF-related effects</a:t>
            </a:r>
          </a:p>
          <a:p>
            <a:pPr lvl="1"/>
            <a:r>
              <a:rPr lang="en-US" dirty="0" smtClean="0"/>
              <a:t>Defocus, especially early in the flight</a:t>
            </a:r>
          </a:p>
          <a:p>
            <a:pPr lvl="2"/>
            <a:r>
              <a:rPr lang="en-US" dirty="0" smtClean="0"/>
              <a:t>Really should have automatic SMA_T1 focus update</a:t>
            </a:r>
          </a:p>
          <a:p>
            <a:pPr lvl="1"/>
            <a:r>
              <a:rPr lang="en-US" dirty="0" smtClean="0"/>
              <a:t>Jitter (causes erratic enlarged time-averaged PSF)</a:t>
            </a:r>
          </a:p>
          <a:p>
            <a:r>
              <a:rPr lang="en-US" dirty="0" smtClean="0"/>
              <a:t>Pointing noise</a:t>
            </a:r>
          </a:p>
          <a:p>
            <a:pPr lvl="1"/>
            <a:r>
              <a:rPr lang="en-US" dirty="0" smtClean="0"/>
              <a:t>To first order, fixed by (proper) flat fielding, right?</a:t>
            </a:r>
          </a:p>
          <a:p>
            <a:pPr lvl="2"/>
            <a:r>
              <a:rPr lang="en-US" dirty="0" smtClean="0"/>
              <a:t>Never really works right.  Stable pointing is best, </a:t>
            </a:r>
            <a:r>
              <a:rPr lang="en-US" dirty="0" err="1" smtClean="0"/>
              <a:t>decorrelated</a:t>
            </a:r>
            <a:r>
              <a:rPr lang="en-US" dirty="0" smtClean="0"/>
              <a:t> pointing errors are second best.</a:t>
            </a:r>
          </a:p>
          <a:p>
            <a:pPr lvl="1"/>
            <a:r>
              <a:rPr lang="en-US" dirty="0" smtClean="0"/>
              <a:t>Jitter increases noise, but uncompensated drift is fatal</a:t>
            </a:r>
          </a:p>
          <a:p>
            <a:pPr lvl="2"/>
            <a:r>
              <a:rPr lang="en-US" dirty="0" err="1" smtClean="0"/>
              <a:t>Exoplanet</a:t>
            </a:r>
            <a:r>
              <a:rPr lang="en-US" dirty="0" smtClean="0"/>
              <a:t> science occurs at low frequency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Systematics, 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Instrument-related effects</a:t>
            </a:r>
          </a:p>
          <a:p>
            <a:pPr lvl="1"/>
            <a:r>
              <a:rPr lang="en-US" dirty="0" smtClean="0"/>
              <a:t>Carried out lab tests for HIPO (with small PSFs)</a:t>
            </a:r>
          </a:p>
          <a:p>
            <a:pPr lvl="2"/>
            <a:r>
              <a:rPr lang="en-US" dirty="0" err="1" smtClean="0"/>
              <a:t>Millimag</a:t>
            </a:r>
            <a:r>
              <a:rPr lang="en-US" dirty="0" smtClean="0"/>
              <a:t> photometric changes occur with large CCD temperature changes</a:t>
            </a:r>
          </a:p>
          <a:p>
            <a:pPr lvl="2"/>
            <a:r>
              <a:rPr lang="en-US" dirty="0" smtClean="0"/>
              <a:t>Perceptible CCD controller temperature sensitivity</a:t>
            </a:r>
          </a:p>
          <a:p>
            <a:pPr lvl="3"/>
            <a:r>
              <a:rPr lang="en-US" dirty="0" smtClean="0"/>
              <a:t>Important to operate controller uniformly.  </a:t>
            </a:r>
            <a:r>
              <a:rPr lang="en-US" i="1" dirty="0" err="1"/>
              <a:t>K</a:t>
            </a:r>
            <a:r>
              <a:rPr lang="en-US" i="1" dirty="0" err="1" smtClean="0"/>
              <a:t>epler</a:t>
            </a:r>
            <a:r>
              <a:rPr lang="en-US" dirty="0" smtClean="0"/>
              <a:t> lesson.</a:t>
            </a:r>
          </a:p>
          <a:p>
            <a:pPr lvl="2"/>
            <a:r>
              <a:rPr lang="en-US" i="1" dirty="0" err="1" smtClean="0"/>
              <a:t>Kepler</a:t>
            </a:r>
            <a:r>
              <a:rPr lang="en-US" dirty="0" smtClean="0"/>
              <a:t>-like image position effects noticed but overwhelmed by the airborne environment</a:t>
            </a:r>
          </a:p>
          <a:p>
            <a:pPr lvl="2"/>
            <a:r>
              <a:rPr lang="en-US" dirty="0" err="1" smtClean="0"/>
              <a:t>Overscan</a:t>
            </a:r>
            <a:r>
              <a:rPr lang="en-US" dirty="0" smtClean="0"/>
              <a:t> may be a useful </a:t>
            </a:r>
            <a:r>
              <a:rPr lang="en-US" dirty="0" err="1" smtClean="0"/>
              <a:t>decorrelating</a:t>
            </a:r>
            <a:r>
              <a:rPr lang="en-US" dirty="0" smtClean="0"/>
              <a:t> variable</a:t>
            </a:r>
          </a:p>
          <a:p>
            <a:pPr lvl="1"/>
            <a:r>
              <a:rPr lang="en-US" dirty="0" smtClean="0"/>
              <a:t>No similar information available for FLITECAM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9461"/>
            <a:ext cx="8508957" cy="1670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SCAI-9 Test</a:t>
            </a:r>
          </a:p>
          <a:p>
            <a:pPr lvl="1"/>
            <a:r>
              <a:rPr lang="en-US" dirty="0" smtClean="0"/>
              <a:t>HD </a:t>
            </a:r>
            <a:r>
              <a:rPr lang="en-US" dirty="0"/>
              <a:t>85216 </a:t>
            </a:r>
            <a:r>
              <a:rPr lang="en-US" dirty="0" smtClean="0"/>
              <a:t>(V=8.4, A3) and BD</a:t>
            </a:r>
            <a:r>
              <a:rPr lang="en-US" dirty="0"/>
              <a:t>+19 </a:t>
            </a:r>
            <a:r>
              <a:rPr lang="en-US" dirty="0" smtClean="0"/>
              <a:t>2271 (V=8.8, F5)</a:t>
            </a:r>
          </a:p>
          <a:p>
            <a:pPr lvl="1"/>
            <a:r>
              <a:rPr lang="en-US" dirty="0" smtClean="0"/>
              <a:t>19” aperture (red) 26” (blue), open filters</a:t>
            </a:r>
          </a:p>
          <a:p>
            <a:pPr lvl="1"/>
            <a:r>
              <a:rPr lang="en-US" dirty="0" smtClean="0"/>
              <a:t>Raw photometry (left), differential (right)</a:t>
            </a:r>
          </a:p>
          <a:p>
            <a:pPr lvl="1"/>
            <a:r>
              <a:rPr lang="en-US" dirty="0" smtClean="0"/>
              <a:t>Systematics still there in differential light curves at a few </a:t>
            </a:r>
            <a:r>
              <a:rPr lang="en-US" dirty="0" err="1" smtClean="0"/>
              <a:t>millimags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SCTF 1/29/2014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50F1-D4EA-5F4C-8906-5478FD4EDAF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33" y="3112524"/>
            <a:ext cx="4724940" cy="3243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9" y="3112524"/>
            <a:ext cx="4189004" cy="32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1699</Words>
  <Application>Microsoft Macintosh PowerPoint</Application>
  <PresentationFormat>On-screen Show (4:3)</PresentationFormat>
  <Paragraphs>267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Status Report on SOFIA Exoplanet Transit Capability</vt:lpstr>
      <vt:lpstr>Introduction</vt:lpstr>
      <vt:lpstr>Scientific Value of Transits</vt:lpstr>
      <vt:lpstr>Observational Issues</vt:lpstr>
      <vt:lpstr>Systematics, I</vt:lpstr>
      <vt:lpstr>Systematics, II</vt:lpstr>
      <vt:lpstr>Systematics, III</vt:lpstr>
      <vt:lpstr>Systematics, IV</vt:lpstr>
      <vt:lpstr>Differential Photometry</vt:lpstr>
      <vt:lpstr>Transit Observation Circumstances</vt:lpstr>
      <vt:lpstr>HIPO Observational Details</vt:lpstr>
      <vt:lpstr>Image Processing</vt:lpstr>
      <vt:lpstr>Trouble in Flat-Land</vt:lpstr>
      <vt:lpstr>Photometry</vt:lpstr>
      <vt:lpstr>Corrections, I</vt:lpstr>
      <vt:lpstr>Corrections, II</vt:lpstr>
      <vt:lpstr>Corrections, III</vt:lpstr>
      <vt:lpstr>Light curves  (bias subtracted, Blue side flattened)</vt:lpstr>
      <vt:lpstr>Transit Fit, I</vt:lpstr>
      <vt:lpstr>Transit Fit, II</vt:lpstr>
      <vt:lpstr>Transit Fit, III</vt:lpstr>
      <vt:lpstr>Switch to Daniel’s File Here</vt:lpstr>
      <vt:lpstr>Improvements for next time</vt:lpstr>
      <vt:lpstr>Longer Term Issues</vt:lpstr>
    </vt:vector>
  </TitlesOfParts>
  <Company>Lowell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on SOFIA Exoplanet Transit Capability</dc:title>
  <dc:creator>Edward Dunham</dc:creator>
  <cp:lastModifiedBy>Edward Dunham</cp:lastModifiedBy>
  <cp:revision>57</cp:revision>
  <dcterms:created xsi:type="dcterms:W3CDTF">2014-01-27T18:39:17Z</dcterms:created>
  <dcterms:modified xsi:type="dcterms:W3CDTF">2014-01-29T06:15:49Z</dcterms:modified>
</cp:coreProperties>
</file>