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44"/>
  </p:notesMasterIdLst>
  <p:sldIdLst>
    <p:sldId id="258" r:id="rId2"/>
    <p:sldId id="260" r:id="rId3"/>
    <p:sldId id="259" r:id="rId4"/>
    <p:sldId id="261" r:id="rId5"/>
    <p:sldId id="276" r:id="rId6"/>
    <p:sldId id="279" r:id="rId7"/>
    <p:sldId id="281" r:id="rId8"/>
    <p:sldId id="280" r:id="rId9"/>
    <p:sldId id="287" r:id="rId10"/>
    <p:sldId id="288" r:id="rId11"/>
    <p:sldId id="289" r:id="rId12"/>
    <p:sldId id="293" r:id="rId13"/>
    <p:sldId id="285" r:id="rId14"/>
    <p:sldId id="282" r:id="rId15"/>
    <p:sldId id="274" r:id="rId16"/>
    <p:sldId id="283" r:id="rId17"/>
    <p:sldId id="273" r:id="rId18"/>
    <p:sldId id="286" r:id="rId19"/>
    <p:sldId id="275" r:id="rId20"/>
    <p:sldId id="262" r:id="rId21"/>
    <p:sldId id="263" r:id="rId22"/>
    <p:sldId id="299" r:id="rId23"/>
    <p:sldId id="294" r:id="rId24"/>
    <p:sldId id="300" r:id="rId25"/>
    <p:sldId id="295" r:id="rId26"/>
    <p:sldId id="301" r:id="rId27"/>
    <p:sldId id="302" r:id="rId28"/>
    <p:sldId id="303" r:id="rId29"/>
    <p:sldId id="296" r:id="rId30"/>
    <p:sldId id="304" r:id="rId31"/>
    <p:sldId id="306" r:id="rId32"/>
    <p:sldId id="297" r:id="rId33"/>
    <p:sldId id="305" r:id="rId34"/>
    <p:sldId id="298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34" autoAdjust="0"/>
    <p:restoredTop sz="94660"/>
  </p:normalViewPr>
  <p:slideViewPr>
    <p:cSldViewPr>
      <p:cViewPr>
        <p:scale>
          <a:sx n="150" d="100"/>
          <a:sy n="150" d="100"/>
        </p:scale>
        <p:origin x="-60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-198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E9ECF0C-7177-7949-AE3A-A4581AE6D0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070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D1D112-A345-9245-BC14-75AC16849B1D}" type="slidenum">
              <a:rPr lang="en-US"/>
              <a:pPr/>
              <a:t>1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798BB7-5479-E244-9054-75B4DA1D2BEA}" type="slidenum">
              <a:rPr lang="en-US"/>
              <a:pPr/>
              <a:t>6</a:t>
            </a:fld>
            <a:endParaRPr lang="en-US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54804D-E5DD-C84C-9BD9-3CAC8AC53253}" type="slidenum">
              <a:rPr lang="en-US"/>
              <a:pPr/>
              <a:t>7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A5B496-E9FB-D947-A49C-F96CC1746109}" type="slidenum">
              <a:rPr lang="en-US"/>
              <a:pPr/>
              <a:t>8</a:t>
            </a:fld>
            <a:endParaRPr lang="en-US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4A5ED2-46C3-5B43-9D43-C1775C500742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EF80E-8980-7D48-BB15-C0D71AAB543C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9393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16575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1813"/>
            <a:ext cx="2286000" cy="5792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1813"/>
            <a:ext cx="6705600" cy="5792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8651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9271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438847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600" y="1066800"/>
            <a:ext cx="4017963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066800"/>
            <a:ext cx="401955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8070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8368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1964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97874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724450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098709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59" name="Group 47"/>
          <p:cNvGrpSpPr>
            <a:grpSpLocks/>
          </p:cNvGrpSpPr>
          <p:nvPr userDrawn="1"/>
        </p:nvGrpSpPr>
        <p:grpSpPr bwMode="auto">
          <a:xfrm>
            <a:off x="0" y="0"/>
            <a:ext cx="9144000" cy="6824663"/>
            <a:chOff x="0" y="0"/>
            <a:chExt cx="5760" cy="4299"/>
          </a:xfrm>
        </p:grpSpPr>
        <p:pic>
          <p:nvPicPr>
            <p:cNvPr id="38957" name="Picture 45" descr="master_top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58" name="Picture 46" descr="master_bottom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64"/>
              <a:ext cx="5760" cy="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531813"/>
            <a:ext cx="91440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2600" y="1066800"/>
            <a:ext cx="818991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933" name="Text Box 21"/>
          <p:cNvSpPr txBox="1">
            <a:spLocks noChangeArrowheads="1"/>
          </p:cNvSpPr>
          <p:nvPr userDrawn="1"/>
        </p:nvSpPr>
        <p:spPr bwMode="auto">
          <a:xfrm>
            <a:off x="63500" y="6540500"/>
            <a:ext cx="3317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71C98866-18A7-454E-B148-894C98AA0968}" type="slidenum">
              <a:rPr lang="en-US" sz="1000" i="1"/>
              <a:pPr/>
              <a:t>‹#›</a:t>
            </a:fld>
            <a:endParaRPr lang="en-US" sz="1000" i="1"/>
          </a:p>
        </p:txBody>
      </p:sp>
      <p:sp>
        <p:nvSpPr>
          <p:cNvPr id="38934" name="Rectangle 22"/>
          <p:cNvSpPr>
            <a:spLocks noChangeArrowheads="1"/>
          </p:cNvSpPr>
          <p:nvPr userDrawn="1"/>
        </p:nvSpPr>
        <p:spPr bwMode="auto">
          <a:xfrm>
            <a:off x="838200" y="64008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6" Type="http://schemas.openxmlformats.org/officeDocument/2006/relationships/image" Target="../media/image13.png"/><Relationship Id="rId7" Type="http://schemas.openxmlformats.org/officeDocument/2006/relationships/image" Target="../media/image14.jpe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4419600" cy="18288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/>
              <a:t>HIPO </a:t>
            </a:r>
            <a:r>
              <a:rPr lang="en-US" sz="2000" dirty="0" smtClean="0"/>
              <a:t>Commissioning Review</a:t>
            </a:r>
            <a:endParaRPr lang="en-US" sz="2000" dirty="0"/>
          </a:p>
          <a:p>
            <a:pPr>
              <a:buFontTx/>
              <a:buNone/>
            </a:pPr>
            <a:r>
              <a:rPr lang="en-US" sz="2000" dirty="0"/>
              <a:t>Ted Dunham</a:t>
            </a:r>
          </a:p>
          <a:p>
            <a:pPr>
              <a:buFontTx/>
              <a:buNone/>
            </a:pPr>
            <a:r>
              <a:rPr lang="en-US" sz="2000" dirty="0"/>
              <a:t>Lowell Observatory</a:t>
            </a:r>
          </a:p>
          <a:p>
            <a:pPr>
              <a:buFontTx/>
              <a:buNone/>
            </a:pPr>
            <a:r>
              <a:rPr lang="en-US" sz="2000" dirty="0" smtClean="0"/>
              <a:t>6 May</a:t>
            </a:r>
            <a:r>
              <a:rPr lang="en-US" sz="2000" dirty="0"/>
              <a:t>, </a:t>
            </a:r>
            <a:r>
              <a:rPr lang="en-US" sz="2000" dirty="0" smtClean="0"/>
              <a:t>2014</a:t>
            </a:r>
            <a:endParaRPr lang="en-US" sz="2000" dirty="0"/>
          </a:p>
          <a:p>
            <a:pPr>
              <a:buFontTx/>
              <a:buNone/>
            </a:pPr>
            <a:endParaRPr lang="en-US" sz="2000" dirty="0"/>
          </a:p>
        </p:txBody>
      </p:sp>
      <p:pic>
        <p:nvPicPr>
          <p:cNvPr id="2" name="Picture 1" descr="Science_Team_01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71600"/>
            <a:ext cx="3520096" cy="2640072"/>
          </a:xfrm>
          <a:prstGeom prst="rect">
            <a:avLst/>
          </a:prstGeom>
        </p:spPr>
      </p:pic>
      <p:pic>
        <p:nvPicPr>
          <p:cNvPr id="3" name="Picture 2" descr="IMG7773-PS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33400"/>
            <a:ext cx="2133600" cy="3147934"/>
          </a:xfrm>
          <a:prstGeom prst="rect">
            <a:avLst/>
          </a:prstGeom>
        </p:spPr>
      </p:pic>
      <p:pic>
        <p:nvPicPr>
          <p:cNvPr id="4" name="Picture 3" descr="IMG7227-PS_sm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3581400"/>
            <a:ext cx="4114800" cy="2743200"/>
          </a:xfrm>
          <a:prstGeom prst="rect">
            <a:avLst/>
          </a:prstGeom>
        </p:spPr>
      </p:pic>
      <p:pic>
        <p:nvPicPr>
          <p:cNvPr id="5" name="Picture 4" descr="On The Lin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81400"/>
            <a:ext cx="3645921" cy="2734441"/>
          </a:xfrm>
          <a:prstGeom prst="rect">
            <a:avLst/>
          </a:prstGeom>
        </p:spPr>
      </p:pic>
      <p:pic>
        <p:nvPicPr>
          <p:cNvPr id="7" name="Picture 6" descr="HIPO_Holidays_sma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62200"/>
            <a:ext cx="3154680" cy="236601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2011 Pluto Occultation</a:t>
            </a:r>
            <a:r>
              <a:rPr lang="en-US" dirty="0">
                <a:cs typeface="+mj-cs"/>
              </a:rPr>
              <a:t> </a:t>
            </a:r>
            <a:r>
              <a:rPr lang="en-US" dirty="0" smtClean="0">
                <a:cs typeface="+mj-cs"/>
              </a:rPr>
              <a:t>Light Curves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3657600" cy="5257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000" dirty="0" smtClean="0">
                <a:cs typeface="+mn-cs"/>
              </a:rPr>
              <a:t>Central brightening seen in all </a:t>
            </a:r>
            <a:r>
              <a:rPr lang="en-US" sz="2000" dirty="0" err="1" smtClean="0">
                <a:cs typeface="+mn-cs"/>
              </a:rPr>
              <a:t>lightcurves</a:t>
            </a:r>
            <a:endParaRPr lang="en-US" sz="2000" dirty="0" smtClean="0"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dirty="0" smtClean="0">
                <a:cs typeface="+mn-cs"/>
              </a:rPr>
              <a:t>Post-event fit to two chords indicates impact parameter </a:t>
            </a:r>
            <a:br>
              <a:rPr lang="en-US" sz="2000" dirty="0" smtClean="0">
                <a:cs typeface="+mn-cs"/>
              </a:rPr>
            </a:br>
            <a:r>
              <a:rPr lang="en-US" sz="2000" dirty="0" smtClean="0">
                <a:cs typeface="+mn-cs"/>
              </a:rPr>
              <a:t>~100 km 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cs typeface="+mn-cs"/>
              </a:rPr>
              <a:t>Solution supported by USNO observation at high </a:t>
            </a:r>
            <a:r>
              <a:rPr lang="en-US" sz="1800" dirty="0" err="1" smtClean="0">
                <a:cs typeface="+mn-cs"/>
              </a:rPr>
              <a:t>airmass</a:t>
            </a:r>
            <a:endParaRPr lang="en-US" sz="1800" dirty="0" smtClean="0"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dirty="0" smtClean="0">
                <a:cs typeface="+mn-cs"/>
              </a:rPr>
              <a:t>Expected to see a much brighter and sharper central flash than this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cs typeface="+mn-cs"/>
              </a:rPr>
              <a:t>Strong thermal inversion?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Extinction?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600" dirty="0" smtClean="0"/>
              <a:t>If so, episodic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Atmospheric asymmetry?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600" dirty="0" smtClean="0"/>
              <a:t>Easy to distort central flash, hard to move it.</a:t>
            </a:r>
          </a:p>
        </p:txBody>
      </p:sp>
      <p:pic>
        <p:nvPicPr>
          <p:cNvPr id="19459" name="Picture 4" descr="bluec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68425"/>
            <a:ext cx="38989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redch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93913"/>
            <a:ext cx="3949700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" descr="fd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2819400"/>
            <a:ext cx="3879850" cy="243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usno-rep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33067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iporedwmode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657600"/>
            <a:ext cx="3706812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Pluto_Cove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21669"/>
            <a:ext cx="4572000" cy="530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24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 189733 Transit</a:t>
            </a:r>
            <a:endParaRPr lang="en-US" dirty="0"/>
          </a:p>
        </p:txBody>
      </p:sp>
      <p:pic>
        <p:nvPicPr>
          <p:cNvPr id="5" name="Picture 4" descr="HD189733-phot-CENT-R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89" y="1295400"/>
            <a:ext cx="3256012" cy="4953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90600"/>
            <a:ext cx="2209799" cy="3124200"/>
          </a:xfrm>
        </p:spPr>
        <p:txBody>
          <a:bodyPr/>
          <a:lstStyle/>
          <a:p>
            <a:r>
              <a:rPr lang="en-US" dirty="0" smtClean="0"/>
              <a:t>Raw Data</a:t>
            </a:r>
          </a:p>
          <a:p>
            <a:r>
              <a:rPr lang="en-US" dirty="0" smtClean="0"/>
              <a:t>Absolute photometry</a:t>
            </a:r>
          </a:p>
          <a:p>
            <a:pPr lvl="1"/>
            <a:r>
              <a:rPr lang="en-US" dirty="0" smtClean="0"/>
              <a:t>Bright star</a:t>
            </a:r>
          </a:p>
          <a:p>
            <a:pPr lvl="1"/>
            <a:r>
              <a:rPr lang="en-US" dirty="0" smtClean="0"/>
              <a:t>No field </a:t>
            </a:r>
            <a:r>
              <a:rPr lang="en-US" dirty="0" smtClean="0"/>
              <a:t>references</a:t>
            </a:r>
          </a:p>
          <a:p>
            <a:r>
              <a:rPr lang="en-US" dirty="0" smtClean="0"/>
              <a:t>Slope is atmospheric extinction</a:t>
            </a:r>
            <a:endParaRPr lang="en-US" dirty="0"/>
          </a:p>
        </p:txBody>
      </p:sp>
      <p:pic>
        <p:nvPicPr>
          <p:cNvPr id="7" name="Picture 6" descr="HD189733-phot-AIR-B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99" y="1295400"/>
            <a:ext cx="3205919" cy="4876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09717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 189733 Transit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066800"/>
            <a:ext cx="5181600" cy="1981200"/>
          </a:xfrm>
        </p:spPr>
        <p:txBody>
          <a:bodyPr/>
          <a:lstStyle/>
          <a:p>
            <a:r>
              <a:rPr lang="en-US" dirty="0" smtClean="0"/>
              <a:t>De-correlated </a:t>
            </a:r>
            <a:r>
              <a:rPr lang="en-US" dirty="0" err="1" smtClean="0"/>
              <a:t>lightcurves</a:t>
            </a:r>
            <a:endParaRPr lang="en-US" dirty="0" smtClean="0"/>
          </a:p>
          <a:p>
            <a:pPr lvl="1"/>
            <a:r>
              <a:rPr lang="en-US" dirty="0" smtClean="0"/>
              <a:t>How much structure is real?</a:t>
            </a:r>
          </a:p>
          <a:p>
            <a:pPr lvl="1"/>
            <a:r>
              <a:rPr lang="en-US" dirty="0" smtClean="0"/>
              <a:t>Hash on blue side must be artifacts</a:t>
            </a:r>
          </a:p>
          <a:p>
            <a:pPr lvl="1"/>
            <a:r>
              <a:rPr lang="en-US" dirty="0" smtClean="0"/>
              <a:t>Too little baseline to tell</a:t>
            </a:r>
          </a:p>
          <a:p>
            <a:r>
              <a:rPr lang="en-US" dirty="0" smtClean="0"/>
              <a:t>Paper in process</a:t>
            </a:r>
            <a:endParaRPr lang="en-US" dirty="0"/>
          </a:p>
        </p:txBody>
      </p:sp>
      <p:pic>
        <p:nvPicPr>
          <p:cNvPr id="8" name="Picture 7" descr="HD189733-res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06" y="1066800"/>
            <a:ext cx="3366385" cy="457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15374"/>
            <a:ext cx="6096000" cy="298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5651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GJ1214 Transit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1" y="1066800"/>
            <a:ext cx="4241799" cy="4648200"/>
          </a:xfrm>
        </p:spPr>
        <p:txBody>
          <a:bodyPr/>
          <a:lstStyle/>
          <a:p>
            <a:r>
              <a:rPr lang="en-US" dirty="0" smtClean="0"/>
              <a:t>Target star ~100x fainter than HD 189733</a:t>
            </a:r>
          </a:p>
          <a:p>
            <a:pPr lvl="1"/>
            <a:r>
              <a:rPr lang="en-US" dirty="0" smtClean="0"/>
              <a:t>10x longer exposure time</a:t>
            </a:r>
          </a:p>
          <a:p>
            <a:pPr lvl="1"/>
            <a:r>
              <a:rPr lang="en-US" dirty="0" smtClean="0"/>
              <a:t>Photon </a:t>
            </a:r>
            <a:r>
              <a:rPr lang="en-US" dirty="0" smtClean="0"/>
              <a:t>starved.  </a:t>
            </a:r>
          </a:p>
          <a:p>
            <a:pPr lvl="1"/>
            <a:r>
              <a:rPr lang="en-US" dirty="0" smtClean="0"/>
              <a:t>Heavily impacte</a:t>
            </a:r>
            <a:r>
              <a:rPr lang="en-US" dirty="0" smtClean="0"/>
              <a:t>d by tertiary</a:t>
            </a:r>
          </a:p>
          <a:p>
            <a:pPr lvl="2"/>
            <a:r>
              <a:rPr lang="en-US" dirty="0" smtClean="0"/>
              <a:t>Had to use open blue.</a:t>
            </a:r>
          </a:p>
          <a:p>
            <a:r>
              <a:rPr lang="en-US" dirty="0" smtClean="0"/>
              <a:t>Sunrise landing constraint </a:t>
            </a:r>
            <a:endParaRPr lang="en-US" dirty="0"/>
          </a:p>
          <a:p>
            <a:pPr lvl="1"/>
            <a:r>
              <a:rPr lang="en-US" dirty="0" smtClean="0"/>
              <a:t>Force flight plan too far E</a:t>
            </a:r>
          </a:p>
          <a:p>
            <a:pPr lvl="1"/>
            <a:r>
              <a:rPr lang="en-US" dirty="0" smtClean="0"/>
              <a:t>Lost post-event baseline</a:t>
            </a:r>
          </a:p>
          <a:p>
            <a:pPr lvl="1"/>
            <a:r>
              <a:rPr lang="en-US" dirty="0" smtClean="0"/>
              <a:t>When can we get rid of this?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Delete this slide if posted in a public location.</a:t>
            </a:r>
          </a:p>
        </p:txBody>
      </p:sp>
      <p:pic>
        <p:nvPicPr>
          <p:cNvPr id="5" name="Picture 4" descr="GJ1214_red-07-p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66800"/>
            <a:ext cx="364953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912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Flange </a:t>
            </a:r>
            <a:r>
              <a:rPr lang="en-US" sz="1600" dirty="0" err="1" smtClean="0"/>
              <a:t>Fiducial</a:t>
            </a:r>
            <a:endParaRPr lang="en-US" sz="1600" dirty="0" smtClean="0"/>
          </a:p>
          <a:p>
            <a:pPr lvl="1"/>
            <a:r>
              <a:rPr lang="en-US" sz="1400" dirty="0" smtClean="0"/>
              <a:t>Defining artifact for the gyros, imagers, and SIRF</a:t>
            </a:r>
          </a:p>
          <a:p>
            <a:pPr lvl="1"/>
            <a:r>
              <a:rPr lang="en-US" sz="1400" dirty="0" smtClean="0"/>
              <a:t>Maps HIPO pixel grid to Si mounting flange</a:t>
            </a:r>
          </a:p>
          <a:p>
            <a:r>
              <a:rPr lang="en-US" sz="1600" dirty="0" smtClean="0"/>
              <a:t>Pupil viewing</a:t>
            </a:r>
          </a:p>
          <a:p>
            <a:pPr lvl="1"/>
            <a:r>
              <a:rPr lang="en-US" sz="1400" dirty="0" smtClean="0"/>
              <a:t>Used to align aperture with TA</a:t>
            </a:r>
          </a:p>
          <a:p>
            <a:pPr lvl="1"/>
            <a:r>
              <a:rPr lang="en-US" sz="1400" dirty="0" smtClean="0"/>
              <a:t>Defined pupil alignment to transfer to TAAS</a:t>
            </a:r>
          </a:p>
          <a:p>
            <a:r>
              <a:rPr lang="en-US" sz="1600" dirty="0" smtClean="0"/>
              <a:t>Shack-Hartmann </a:t>
            </a:r>
            <a:r>
              <a:rPr lang="en-US" sz="1600" dirty="0" err="1" smtClean="0"/>
              <a:t>Wavefront</a:t>
            </a:r>
            <a:r>
              <a:rPr lang="en-US" sz="1600" dirty="0" smtClean="0"/>
              <a:t> Sensing</a:t>
            </a:r>
          </a:p>
          <a:p>
            <a:pPr lvl="1"/>
            <a:r>
              <a:rPr lang="en-US" sz="1400" dirty="0" smtClean="0"/>
              <a:t>Used to define the current SMA_T1 focus calibration</a:t>
            </a:r>
          </a:p>
          <a:p>
            <a:pPr lvl="1"/>
            <a:r>
              <a:rPr lang="en-US" sz="1400" dirty="0" smtClean="0"/>
              <a:t>Special jig needed to inject “perfect” star in focal plane</a:t>
            </a:r>
          </a:p>
          <a:p>
            <a:r>
              <a:rPr lang="en-US" sz="1600" dirty="0" smtClean="0"/>
              <a:t>Spherical button</a:t>
            </a:r>
          </a:p>
          <a:p>
            <a:pPr lvl="1"/>
            <a:r>
              <a:rPr lang="en-US" sz="1400" dirty="0" smtClean="0"/>
              <a:t>Used to track TCM and FCM performance in focal plane</a:t>
            </a:r>
          </a:p>
          <a:p>
            <a:pPr lvl="2"/>
            <a:r>
              <a:rPr lang="en-US" sz="1200" dirty="0" smtClean="0"/>
              <a:t>Inject artificial star image into TA; observe return image from concave spherical button on secondary.</a:t>
            </a:r>
          </a:p>
          <a:p>
            <a:pPr lvl="2"/>
            <a:r>
              <a:rPr lang="en-US" sz="1200" dirty="0" smtClean="0"/>
              <a:t>FCM and TCM scale factors, stability, repeatability, chopping tests, etc.</a:t>
            </a:r>
          </a:p>
          <a:p>
            <a:r>
              <a:rPr lang="en-US" sz="1600" dirty="0" smtClean="0"/>
              <a:t>High speed imaging capability</a:t>
            </a:r>
          </a:p>
          <a:p>
            <a:pPr lvl="1"/>
            <a:r>
              <a:rPr lang="en-US" sz="1400" dirty="0" smtClean="0"/>
              <a:t>CCD67s increased imaging speed up to 2 KHz</a:t>
            </a:r>
          </a:p>
          <a:p>
            <a:r>
              <a:rPr lang="en-US" sz="1600" dirty="0" smtClean="0"/>
              <a:t>Blue side jitter test jig</a:t>
            </a:r>
          </a:p>
          <a:p>
            <a:pPr lvl="1"/>
            <a:r>
              <a:rPr lang="en-US" sz="1400" dirty="0" smtClean="0"/>
              <a:t>Enabled check of jitter internal to HIPO</a:t>
            </a:r>
          </a:p>
          <a:p>
            <a:r>
              <a:rPr lang="en-US" sz="1600" dirty="0" smtClean="0"/>
              <a:t>Scripting capability for various V&amp;V tests</a:t>
            </a:r>
          </a:p>
          <a:p>
            <a:pPr lvl="1"/>
            <a:r>
              <a:rPr lang="en-US" sz="1400" dirty="0" smtClean="0"/>
              <a:t>4-corners test, nod settle time, matched chop/nod</a:t>
            </a:r>
          </a:p>
          <a:p>
            <a:pPr lvl="1"/>
            <a:r>
              <a:rPr lang="en-US" sz="1400" dirty="0" smtClean="0"/>
              <a:t>Auto-focusing, tweaking, guiding, etc.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58723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Flange </a:t>
            </a:r>
            <a:r>
              <a:rPr lang="en-US" dirty="0" err="1" smtClean="0"/>
              <a:t>Fiducial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3124199" cy="4876800"/>
          </a:xfrm>
        </p:spPr>
        <p:txBody>
          <a:bodyPr/>
          <a:lstStyle/>
          <a:p>
            <a:r>
              <a:rPr lang="en-US" dirty="0" smtClean="0"/>
              <a:t>Flange </a:t>
            </a:r>
            <a:r>
              <a:rPr lang="en-US" dirty="0" err="1" smtClean="0"/>
              <a:t>Fiducial</a:t>
            </a:r>
            <a:endParaRPr lang="en-US" dirty="0" smtClean="0"/>
          </a:p>
          <a:p>
            <a:pPr lvl="1"/>
            <a:r>
              <a:rPr lang="en-US" dirty="0" smtClean="0"/>
              <a:t>Machined jig</a:t>
            </a:r>
          </a:p>
          <a:p>
            <a:pPr lvl="1"/>
            <a:r>
              <a:rPr lang="en-US" dirty="0" smtClean="0"/>
              <a:t>Precise hole pattern in TA focal plane</a:t>
            </a:r>
          </a:p>
          <a:p>
            <a:pPr lvl="1"/>
            <a:r>
              <a:rPr lang="en-US" dirty="0" smtClean="0"/>
              <a:t>Defines center of SI flange and orientation &amp; scale.</a:t>
            </a:r>
          </a:p>
          <a:p>
            <a:pPr lvl="1"/>
            <a:r>
              <a:rPr lang="en-US" dirty="0" smtClean="0"/>
              <a:t>Gyros and imagers aligned to the flange </a:t>
            </a:r>
            <a:r>
              <a:rPr lang="en-US" dirty="0" err="1" smtClean="0"/>
              <a:t>fiducial</a:t>
            </a:r>
            <a:r>
              <a:rPr lang="en-US" dirty="0" smtClean="0"/>
              <a:t> during 2008 line-ops.  See SCI-US-TRP-SV03-2012</a:t>
            </a:r>
          </a:p>
        </p:txBody>
      </p:sp>
      <p:pic>
        <p:nvPicPr>
          <p:cNvPr id="4" name="Picture 3" descr="Flange_Fiduc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00200"/>
            <a:ext cx="5471160" cy="4104640"/>
          </a:xfrm>
          <a:prstGeom prst="rect">
            <a:avLst/>
          </a:prstGeom>
        </p:spPr>
      </p:pic>
      <p:pic>
        <p:nvPicPr>
          <p:cNvPr id="6" name="Picture 5" descr="FF_Ho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15035"/>
            <a:ext cx="5638800" cy="480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755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Pupil Viewing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124200" y="1066800"/>
            <a:ext cx="2514600" cy="2590800"/>
            <a:chOff x="1447800" y="685800"/>
            <a:chExt cx="1752600" cy="1752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7800" y="685800"/>
              <a:ext cx="1752600" cy="1752600"/>
            </a:xfrm>
            <a:prstGeom prst="rect">
              <a:avLst/>
            </a:prstGeom>
          </p:spPr>
        </p:pic>
        <p:sp>
          <p:nvSpPr>
            <p:cNvPr id="5" name="Oval 1"/>
            <p:cNvSpPr>
              <a:spLocks noChangeArrowheads="1"/>
            </p:cNvSpPr>
            <p:nvPr/>
          </p:nvSpPr>
          <p:spPr bwMode="auto">
            <a:xfrm>
              <a:off x="1779588" y="890587"/>
              <a:ext cx="1358900" cy="1339850"/>
            </a:xfrm>
            <a:prstGeom prst="ellips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1593850" y="723900"/>
              <a:ext cx="1593850" cy="161290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1066800"/>
            <a:ext cx="2590800" cy="2590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1066800"/>
            <a:ext cx="2590800" cy="2572294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82601" y="3581400"/>
            <a:ext cx="393699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Determined zero point for aperture, 2008</a:t>
            </a:r>
          </a:p>
          <a:p>
            <a:r>
              <a:rPr lang="en-US" dirty="0" smtClean="0"/>
              <a:t>SCAI-2 image to record pupil position</a:t>
            </a:r>
          </a:p>
          <a:p>
            <a:pPr lvl="1"/>
            <a:r>
              <a:rPr lang="en-US" dirty="0" smtClean="0"/>
              <a:t>Transferred to the TAAS a few days later</a:t>
            </a:r>
          </a:p>
        </p:txBody>
      </p:sp>
      <p:pic>
        <p:nvPicPr>
          <p:cNvPr id="4" name="Content Placeholder 3" descr="OS279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9" b="10199"/>
          <a:stretch>
            <a:fillRect/>
          </a:stretch>
        </p:blipFill>
        <p:spPr>
          <a:xfrm>
            <a:off x="4382905" y="3657600"/>
            <a:ext cx="4035608" cy="2590799"/>
          </a:xfrm>
        </p:spPr>
      </p:pic>
    </p:spTree>
    <p:extLst>
      <p:ext uri="{BB962C8B-B14F-4D97-AF65-F5344CB8AC3E}">
        <p14:creationId xmlns:p14="http://schemas.microsoft.com/office/powerpoint/2010/main" val="3773095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_Lay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76400"/>
            <a:ext cx="6081509" cy="4568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914400"/>
            <a:ext cx="8508999" cy="533400"/>
          </a:xfrm>
        </p:spPr>
        <p:txBody>
          <a:bodyPr/>
          <a:lstStyle/>
          <a:p>
            <a:r>
              <a:rPr lang="en-US" dirty="0" smtClean="0"/>
              <a:t>Shack-Hartmann </a:t>
            </a:r>
            <a:r>
              <a:rPr lang="en-US" dirty="0" err="1" smtClean="0"/>
              <a:t>wavefront</a:t>
            </a:r>
            <a:r>
              <a:rPr lang="en-US" dirty="0" smtClean="0"/>
              <a:t> sensing</a:t>
            </a:r>
            <a:endParaRPr lang="en-US" dirty="0"/>
          </a:p>
        </p:txBody>
      </p:sp>
      <p:pic>
        <p:nvPicPr>
          <p:cNvPr id="7" name="Picture 6" descr="20130124_0140-0142_S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810"/>
            <a:ext cx="9144000" cy="4939990"/>
          </a:xfrm>
          <a:prstGeom prst="rect">
            <a:avLst/>
          </a:prstGeom>
        </p:spPr>
      </p:pic>
      <p:pic>
        <p:nvPicPr>
          <p:cNvPr id="4" name="Picture 3" descr="Astigmatism_Ma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7" y="533400"/>
            <a:ext cx="8525933" cy="5817456"/>
          </a:xfrm>
          <a:prstGeom prst="rect">
            <a:avLst/>
          </a:prstGeom>
        </p:spPr>
      </p:pic>
      <p:pic>
        <p:nvPicPr>
          <p:cNvPr id="5" name="Picture 4" descr="Astigmatism_ang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847756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776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High-speed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3581400" cy="5334000"/>
          </a:xfrm>
        </p:spPr>
        <p:txBody>
          <a:bodyPr/>
          <a:lstStyle/>
          <a:p>
            <a:r>
              <a:rPr lang="en-US" sz="2000" dirty="0" smtClean="0"/>
              <a:t>Several approaches</a:t>
            </a:r>
          </a:p>
          <a:p>
            <a:r>
              <a:rPr lang="en-US" sz="2000" dirty="0" smtClean="0"/>
              <a:t>Dots:</a:t>
            </a:r>
          </a:p>
          <a:p>
            <a:pPr lvl="1"/>
            <a:r>
              <a:rPr lang="en-US" sz="1800" dirty="0" smtClean="0"/>
              <a:t>Limited time duration</a:t>
            </a:r>
          </a:p>
          <a:p>
            <a:pPr lvl="1"/>
            <a:r>
              <a:rPr lang="en-US" sz="1800" dirty="0" smtClean="0"/>
              <a:t>~20-30 KHz rates possible</a:t>
            </a:r>
          </a:p>
          <a:p>
            <a:pPr lvl="1"/>
            <a:r>
              <a:rPr lang="en-US" sz="1800" dirty="0" smtClean="0"/>
              <a:t>Chopper </a:t>
            </a:r>
            <a:r>
              <a:rPr lang="en-US" sz="1800" dirty="0" err="1" smtClean="0"/>
              <a:t>risetime</a:t>
            </a:r>
            <a:r>
              <a:rPr lang="en-US" sz="1800" dirty="0" smtClean="0"/>
              <a:t> (1 KHz)</a:t>
            </a:r>
          </a:p>
          <a:p>
            <a:r>
              <a:rPr lang="en-US" sz="2000" dirty="0" smtClean="0"/>
              <a:t>Occultation modes</a:t>
            </a:r>
          </a:p>
          <a:p>
            <a:pPr lvl="1"/>
            <a:r>
              <a:rPr lang="en-US" sz="1800" dirty="0" smtClean="0"/>
              <a:t>Basic, fast, &amp; pipelined</a:t>
            </a:r>
          </a:p>
          <a:p>
            <a:pPr lvl="1"/>
            <a:r>
              <a:rPr lang="en-US" sz="1800" dirty="0" smtClean="0"/>
              <a:t>Basics used for most things</a:t>
            </a:r>
          </a:p>
          <a:p>
            <a:pPr lvl="1"/>
            <a:r>
              <a:rPr lang="en-US" sz="1800" dirty="0"/>
              <a:t>P</a:t>
            </a:r>
            <a:r>
              <a:rPr lang="en-US" sz="1800" dirty="0" smtClean="0"/>
              <a:t>ipelines for AMD work</a:t>
            </a:r>
          </a:p>
          <a:p>
            <a:pPr lvl="2"/>
            <a:r>
              <a:rPr lang="en-US" sz="1600" dirty="0" smtClean="0"/>
              <a:t>Figure shows AMDs off (black) and on (magenta) at 41000 </a:t>
            </a:r>
            <a:r>
              <a:rPr lang="en-US" sz="1600" dirty="0" err="1" smtClean="0"/>
              <a:t>ft</a:t>
            </a:r>
            <a:endParaRPr lang="en-US" sz="1600" dirty="0" smtClean="0"/>
          </a:p>
          <a:p>
            <a:pPr lvl="2"/>
            <a:r>
              <a:rPr lang="en-US" sz="1600" dirty="0" smtClean="0"/>
              <a:t>UL: FWHM, UR: Flux</a:t>
            </a:r>
            <a:br>
              <a:rPr lang="en-US" sz="1600" dirty="0" smtClean="0"/>
            </a:br>
            <a:r>
              <a:rPr lang="en-US" sz="1600" dirty="0" smtClean="0"/>
              <a:t>LL: EL </a:t>
            </a:r>
            <a:r>
              <a:rPr lang="en-US" sz="1600" dirty="0" err="1" smtClean="0"/>
              <a:t>pos’n</a:t>
            </a:r>
            <a:r>
              <a:rPr lang="en-US" sz="1600" dirty="0" smtClean="0"/>
              <a:t>, LR: XEL</a:t>
            </a:r>
          </a:p>
          <a:p>
            <a:pPr lvl="2"/>
            <a:r>
              <a:rPr lang="en-US" sz="1600" dirty="0" err="1" smtClean="0"/>
              <a:t>Nyquist</a:t>
            </a:r>
            <a:r>
              <a:rPr lang="en-US" sz="1600" dirty="0" smtClean="0"/>
              <a:t> freq. 685 Hz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219200"/>
            <a:ext cx="1823861" cy="5029200"/>
          </a:xfrm>
          <a:prstGeom prst="rect">
            <a:avLst/>
          </a:prstGeom>
        </p:spPr>
      </p:pic>
      <p:pic>
        <p:nvPicPr>
          <p:cNvPr id="5" name="Picture 4" descr="plot_SCAI7,9-OC09-53,55,57-249,251,253_FWHM,FLUX,EL,XEL_in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1024466"/>
            <a:ext cx="5300133" cy="530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648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Jitter Test Fixture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3784600" cy="2667000"/>
          </a:xfrm>
        </p:spPr>
        <p:txBody>
          <a:bodyPr/>
          <a:lstStyle/>
          <a:p>
            <a:r>
              <a:rPr lang="en-US" sz="2000" dirty="0" smtClean="0"/>
              <a:t>LED-illuminated pinhole in TA focal plane</a:t>
            </a:r>
          </a:p>
          <a:p>
            <a:r>
              <a:rPr lang="en-US" sz="2000" dirty="0" smtClean="0"/>
              <a:t>Look at pinhole image motion in lab and in flight</a:t>
            </a:r>
          </a:p>
          <a:p>
            <a:pPr lvl="1"/>
            <a:r>
              <a:rPr lang="en-US" sz="1800" dirty="0" smtClean="0"/>
              <a:t>Amplitude ~0.1”</a:t>
            </a:r>
          </a:p>
          <a:p>
            <a:pPr lvl="1"/>
            <a:r>
              <a:rPr lang="en-US" sz="1800" dirty="0" smtClean="0"/>
              <a:t>Resonances at 100 &amp; harmonic at 200 Hz</a:t>
            </a:r>
          </a:p>
          <a:p>
            <a:r>
              <a:rPr lang="en-US" dirty="0" smtClean="0"/>
              <a:t>CCD mount likely culprit</a:t>
            </a:r>
          </a:p>
        </p:txBody>
      </p:sp>
      <p:pic>
        <p:nvPicPr>
          <p:cNvPr id="4" name="Picture 3" descr="j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" y="3733800"/>
            <a:ext cx="4348738" cy="2667000"/>
          </a:xfrm>
          <a:prstGeom prst="rect">
            <a:avLst/>
          </a:prstGeom>
        </p:spPr>
      </p:pic>
      <p:pic>
        <p:nvPicPr>
          <p:cNvPr id="5" name="Picture 4" descr="plot_X,Y,FWHM,FLUX,20111215_0025.fits_amddryrun.tx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24000"/>
            <a:ext cx="4724400" cy="4724400"/>
          </a:xfrm>
          <a:prstGeom prst="rect">
            <a:avLst/>
          </a:prstGeom>
        </p:spPr>
      </p:pic>
      <p:pic>
        <p:nvPicPr>
          <p:cNvPr id="6" name="Picture 5" descr="HI-C06-00_C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67" y="1523999"/>
            <a:ext cx="3928533" cy="474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472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Programmatic overview</a:t>
            </a:r>
          </a:p>
          <a:p>
            <a:r>
              <a:rPr lang="en-US" dirty="0" smtClean="0"/>
              <a:t>Instrument Overview</a:t>
            </a:r>
          </a:p>
          <a:p>
            <a:r>
              <a:rPr lang="en-US" dirty="0" smtClean="0"/>
              <a:t>Performance Test Results</a:t>
            </a:r>
          </a:p>
          <a:p>
            <a:r>
              <a:rPr lang="en-US" dirty="0" smtClean="0"/>
              <a:t>Flight Hardware and GSE Status</a:t>
            </a:r>
          </a:p>
          <a:p>
            <a:r>
              <a:rPr lang="en-US" dirty="0" smtClean="0"/>
              <a:t>Software Status</a:t>
            </a:r>
          </a:p>
          <a:p>
            <a:r>
              <a:rPr lang="en-US" dirty="0" smtClean="0"/>
              <a:t>Concept of Operations</a:t>
            </a:r>
          </a:p>
          <a:p>
            <a:r>
              <a:rPr lang="en-US" dirty="0" smtClean="0"/>
              <a:t>Verification and Documentation Status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2708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Test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257800"/>
          </a:xfrm>
        </p:spPr>
        <p:txBody>
          <a:bodyPr/>
          <a:lstStyle/>
          <a:p>
            <a:r>
              <a:rPr lang="en-US" dirty="0" smtClean="0"/>
              <a:t>HIPO Commissioning Tests:</a:t>
            </a:r>
          </a:p>
          <a:p>
            <a:pPr lvl="1"/>
            <a:r>
              <a:rPr lang="en-US" sz="1800" b="1" dirty="0"/>
              <a:t>HC-01 </a:t>
            </a:r>
            <a:r>
              <a:rPr lang="en-US" sz="1800" dirty="0"/>
              <a:t>Cosmic </a:t>
            </a:r>
            <a:r>
              <a:rPr lang="en-US" sz="1800" dirty="0" smtClean="0"/>
              <a:t>Rays	Report</a:t>
            </a:r>
            <a:endParaRPr lang="en-US" sz="1800" dirty="0"/>
          </a:p>
          <a:p>
            <a:pPr lvl="1"/>
            <a:r>
              <a:rPr lang="en-US" sz="1800" b="1" dirty="0"/>
              <a:t>HC-02 </a:t>
            </a:r>
            <a:r>
              <a:rPr lang="en-US" sz="1800" dirty="0"/>
              <a:t>Sky </a:t>
            </a:r>
            <a:r>
              <a:rPr lang="en-US" sz="1800" dirty="0" smtClean="0"/>
              <a:t>brightness	Report</a:t>
            </a:r>
            <a:endParaRPr lang="en-US" sz="1800" dirty="0"/>
          </a:p>
          <a:p>
            <a:pPr lvl="1"/>
            <a:r>
              <a:rPr lang="en-US" sz="1800" b="1" dirty="0"/>
              <a:t>HC-03 </a:t>
            </a:r>
            <a:r>
              <a:rPr lang="en-US" sz="1800" dirty="0" smtClean="0"/>
              <a:t>Image Size &amp;shape	Report</a:t>
            </a:r>
            <a:endParaRPr lang="en-US" sz="1800" dirty="0"/>
          </a:p>
          <a:p>
            <a:pPr lvl="1"/>
            <a:r>
              <a:rPr lang="en-US" sz="1800" b="1" dirty="0"/>
              <a:t>HC-04 </a:t>
            </a:r>
            <a:r>
              <a:rPr lang="en-US" sz="1800" dirty="0"/>
              <a:t>Scintillation	 </a:t>
            </a:r>
            <a:r>
              <a:rPr lang="en-US" sz="1800" dirty="0" smtClean="0"/>
              <a:t>	Ongoing work, mixed </a:t>
            </a:r>
            <a:r>
              <a:rPr lang="en-US" sz="1800" dirty="0"/>
              <a:t>up with HC-</a:t>
            </a:r>
            <a:r>
              <a:rPr lang="en-US" sz="1800" dirty="0" smtClean="0"/>
              <a:t>09</a:t>
            </a:r>
            <a:endParaRPr lang="en-US" sz="1800" dirty="0"/>
          </a:p>
          <a:p>
            <a:pPr lvl="1"/>
            <a:r>
              <a:rPr lang="en-US" sz="1800" dirty="0"/>
              <a:t>HC-05 SMA </a:t>
            </a:r>
            <a:r>
              <a:rPr lang="en-US" sz="1800" dirty="0" smtClean="0"/>
              <a:t>function</a:t>
            </a:r>
            <a:r>
              <a:rPr lang="en-US" sz="1800" dirty="0"/>
              <a:t>	SCI-US-TRP-SV03-</a:t>
            </a:r>
            <a:r>
              <a:rPr lang="en-US" sz="1800" dirty="0" smtClean="0"/>
              <a:t>2012 (2008 line-ops)</a:t>
            </a:r>
            <a:endParaRPr lang="en-US" sz="1800" dirty="0"/>
          </a:p>
          <a:p>
            <a:pPr lvl="1"/>
            <a:r>
              <a:rPr lang="en-US" sz="1800" dirty="0"/>
              <a:t>HC-06 GPS </a:t>
            </a:r>
            <a:r>
              <a:rPr lang="en-US" sz="1800" dirty="0" smtClean="0"/>
              <a:t>check		Report.  Works well</a:t>
            </a:r>
            <a:r>
              <a:rPr lang="en-US" sz="1800" dirty="0"/>
              <a:t>.</a:t>
            </a:r>
            <a:r>
              <a:rPr lang="en-US" sz="1800" dirty="0" smtClean="0"/>
              <a:t>  </a:t>
            </a:r>
            <a:r>
              <a:rPr lang="en-US" sz="1800" dirty="0"/>
              <a:t>W</a:t>
            </a:r>
            <a:r>
              <a:rPr lang="en-US" sz="1800" dirty="0" smtClean="0"/>
              <a:t>on’t discuss.</a:t>
            </a:r>
            <a:endParaRPr lang="en-US" sz="1800" dirty="0"/>
          </a:p>
          <a:p>
            <a:pPr lvl="1"/>
            <a:r>
              <a:rPr lang="en-US" sz="1800" dirty="0"/>
              <a:t>HC-07 INF </a:t>
            </a:r>
            <a:r>
              <a:rPr lang="en-US" sz="1800" dirty="0" smtClean="0"/>
              <a:t>vacuum		Report.  Doesn’t leak.  Won’t discuss.</a:t>
            </a:r>
            <a:endParaRPr lang="en-US" sz="1800" dirty="0"/>
          </a:p>
          <a:p>
            <a:pPr lvl="1"/>
            <a:r>
              <a:rPr lang="en-US" sz="1800" b="1" dirty="0"/>
              <a:t>HC-08 </a:t>
            </a:r>
            <a:r>
              <a:rPr lang="en-US" sz="1800" dirty="0" smtClean="0"/>
              <a:t>Throughput		Report</a:t>
            </a:r>
            <a:endParaRPr lang="en-US" sz="1800" dirty="0"/>
          </a:p>
          <a:p>
            <a:pPr lvl="1"/>
            <a:r>
              <a:rPr lang="en-US" sz="1800" b="1" dirty="0"/>
              <a:t>HC-09 </a:t>
            </a:r>
            <a:r>
              <a:rPr lang="en-US" sz="1800" dirty="0"/>
              <a:t>Precise </a:t>
            </a:r>
            <a:r>
              <a:rPr lang="en-US" sz="1800" dirty="0" smtClean="0"/>
              <a:t>photometry	Major ongoing research area.</a:t>
            </a:r>
            <a:endParaRPr lang="en-US" sz="1800" dirty="0"/>
          </a:p>
          <a:p>
            <a:pPr lvl="1"/>
            <a:r>
              <a:rPr lang="en-US" sz="1800" dirty="0"/>
              <a:t>HC-10 In-air </a:t>
            </a:r>
            <a:r>
              <a:rPr lang="en-US" sz="1800" dirty="0" smtClean="0"/>
              <a:t>prediction.	</a:t>
            </a:r>
            <a:r>
              <a:rPr lang="en-US" sz="1800" dirty="0"/>
              <a:t>W</a:t>
            </a:r>
            <a:r>
              <a:rPr lang="en-US" sz="1800" dirty="0" smtClean="0"/>
              <a:t>on't work.  PSF too variable.  Won’t discuss</a:t>
            </a:r>
            <a:endParaRPr lang="en-US" sz="1800" dirty="0"/>
          </a:p>
          <a:p>
            <a:pPr lvl="1"/>
            <a:r>
              <a:rPr lang="en-US" sz="1800" dirty="0"/>
              <a:t>HC-11 Pluto </a:t>
            </a:r>
            <a:r>
              <a:rPr lang="en-US" sz="1800" dirty="0" smtClean="0"/>
              <a:t>occultation	Paper published in AJ.  Won’t discuss further.</a:t>
            </a:r>
            <a:endParaRPr lang="en-US" sz="1800" dirty="0"/>
          </a:p>
          <a:p>
            <a:pPr lvl="1"/>
            <a:r>
              <a:rPr lang="en-US" sz="1800" dirty="0"/>
              <a:t>HC-12 TAAS </a:t>
            </a:r>
            <a:r>
              <a:rPr lang="en-US" sz="1800" dirty="0" smtClean="0"/>
              <a:t>alignment	Report.  Worked well for FLITECAM &amp; FIFI-LS</a:t>
            </a:r>
          </a:p>
          <a:p>
            <a:pPr lvl="1"/>
            <a:r>
              <a:rPr lang="en-US" sz="1800" b="1" dirty="0" smtClean="0"/>
              <a:t>HC</a:t>
            </a:r>
            <a:r>
              <a:rPr lang="en-US" sz="1800" b="1" dirty="0"/>
              <a:t>-13 </a:t>
            </a:r>
            <a:r>
              <a:rPr lang="en-US" sz="1800" dirty="0"/>
              <a:t>Humidity/</a:t>
            </a:r>
            <a:r>
              <a:rPr lang="en-US" sz="1800" dirty="0" smtClean="0"/>
              <a:t>Temp	Report</a:t>
            </a:r>
            <a:endParaRPr lang="en-US" sz="1800" dirty="0"/>
          </a:p>
          <a:p>
            <a:pPr lvl="1"/>
            <a:r>
              <a:rPr lang="en-US" sz="1800" dirty="0"/>
              <a:t>HC-14 Blue internal </a:t>
            </a:r>
            <a:r>
              <a:rPr lang="en-US" sz="1800" dirty="0" smtClean="0"/>
              <a:t>jitter	Report.  Won’t discuss further.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968151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HC-01:  Cosmic 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585200" cy="1828800"/>
          </a:xfrm>
        </p:spPr>
        <p:txBody>
          <a:bodyPr/>
          <a:lstStyle/>
          <a:p>
            <a:r>
              <a:rPr lang="en-US" sz="1800" dirty="0" smtClean="0"/>
              <a:t>Concern:</a:t>
            </a:r>
          </a:p>
          <a:p>
            <a:pPr lvl="1"/>
            <a:r>
              <a:rPr lang="en-US" sz="1600" dirty="0" smtClean="0"/>
              <a:t>Photometric errors from CR strikes</a:t>
            </a:r>
          </a:p>
          <a:p>
            <a:pPr lvl="1"/>
            <a:r>
              <a:rPr lang="en-US" sz="1600" dirty="0" smtClean="0"/>
              <a:t>More serious with deep depletion CCDs – many more long streaks</a:t>
            </a:r>
          </a:p>
          <a:p>
            <a:r>
              <a:rPr lang="en-US" sz="1800" dirty="0" smtClean="0"/>
              <a:t>Test:</a:t>
            </a:r>
          </a:p>
          <a:p>
            <a:pPr lvl="1"/>
            <a:r>
              <a:rPr lang="en-US" sz="1600" dirty="0" smtClean="0"/>
              <a:t>Take scripted sets of biases &amp; dark frame pairs at various altitudes and latitudes</a:t>
            </a:r>
          </a:p>
          <a:p>
            <a:pPr lvl="1"/>
            <a:r>
              <a:rPr lang="en-US" sz="1600" dirty="0" smtClean="0"/>
              <a:t>Count impacted pixels and “clumps”</a:t>
            </a:r>
          </a:p>
        </p:txBody>
      </p:sp>
      <p:pic>
        <p:nvPicPr>
          <p:cNvPr id="4" name="Picture 3" descr="20111215_0154-20140215_00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52366"/>
            <a:ext cx="7501466" cy="376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70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HC-01: Cosmic Rays</a:t>
            </a:r>
            <a:endParaRPr lang="en-US" dirty="0"/>
          </a:p>
        </p:txBody>
      </p:sp>
      <p:pic>
        <p:nvPicPr>
          <p:cNvPr id="6" name="Picture 5" descr="Red_DD_Hits_vs_A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58" y="1066800"/>
            <a:ext cx="3150342" cy="2743200"/>
          </a:xfrm>
          <a:prstGeom prst="rect">
            <a:avLst/>
          </a:prstGeom>
        </p:spPr>
      </p:pic>
      <p:pic>
        <p:nvPicPr>
          <p:cNvPr id="7" name="Picture 6" descr="DD_Hits_vs_L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789554"/>
            <a:ext cx="3124200" cy="253504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4800" y="1295400"/>
            <a:ext cx="5181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Results:</a:t>
            </a:r>
          </a:p>
          <a:p>
            <a:pPr lvl="1"/>
            <a:r>
              <a:rPr lang="en-US" sz="1600" dirty="0" smtClean="0"/>
              <a:t>Exponential altitude increase</a:t>
            </a:r>
          </a:p>
          <a:p>
            <a:pPr lvl="1"/>
            <a:r>
              <a:rPr lang="en-US" sz="1600" dirty="0" smtClean="0"/>
              <a:t>~2x latitude dependence</a:t>
            </a:r>
          </a:p>
          <a:p>
            <a:pPr lvl="1"/>
            <a:r>
              <a:rPr lang="en-US" sz="1600" dirty="0" smtClean="0"/>
              <a:t>Power law pulse height distribution – but falls off at low signal level in DD CCDs.</a:t>
            </a:r>
          </a:p>
          <a:p>
            <a:pPr lvl="1"/>
            <a:r>
              <a:rPr lang="en-US" sz="1600" dirty="0" smtClean="0"/>
              <a:t>Cosmic ray rejection will be needed in some cases</a:t>
            </a:r>
            <a:endParaRPr lang="en-US" sz="1600" dirty="0"/>
          </a:p>
        </p:txBody>
      </p:sp>
      <p:pic>
        <p:nvPicPr>
          <p:cNvPr id="9" name="Picture 8" descr="HI-01-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77480"/>
            <a:ext cx="5702906" cy="264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0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HC-02:  Twilight Sky Brightness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4495800" cy="4724400"/>
          </a:xfrm>
        </p:spPr>
        <p:txBody>
          <a:bodyPr/>
          <a:lstStyle/>
          <a:p>
            <a:r>
              <a:rPr lang="en-US" sz="1800" dirty="0" smtClean="0"/>
              <a:t>Concern:</a:t>
            </a:r>
          </a:p>
          <a:p>
            <a:pPr lvl="1"/>
            <a:r>
              <a:rPr lang="en-US" sz="1600" dirty="0" smtClean="0"/>
              <a:t>Sky brightness for low-elongation </a:t>
            </a:r>
            <a:r>
              <a:rPr lang="en-US" sz="1600" dirty="0" err="1" smtClean="0"/>
              <a:t>occultations</a:t>
            </a:r>
            <a:endParaRPr lang="en-US" sz="1600" dirty="0" smtClean="0"/>
          </a:p>
          <a:p>
            <a:pPr lvl="2"/>
            <a:r>
              <a:rPr lang="en-US" sz="1400" dirty="0" smtClean="0"/>
              <a:t>November 2014 event is a perfect example</a:t>
            </a:r>
          </a:p>
          <a:p>
            <a:r>
              <a:rPr lang="en-US" sz="1800" dirty="0" smtClean="0"/>
              <a:t>Test:</a:t>
            </a:r>
          </a:p>
          <a:p>
            <a:pPr lvl="1"/>
            <a:r>
              <a:rPr lang="en-US" sz="1600" dirty="0" smtClean="0"/>
              <a:t>Measure twilight sky brightness </a:t>
            </a:r>
            <a:r>
              <a:rPr lang="en-US" sz="1600" dirty="0" err="1" smtClean="0"/>
              <a:t>vs</a:t>
            </a:r>
            <a:r>
              <a:rPr lang="en-US" sz="1600" dirty="0" smtClean="0"/>
              <a:t> solar elevation angle, azimuth, TA elevation angle, and wavelength.</a:t>
            </a:r>
          </a:p>
          <a:p>
            <a:pPr lvl="2"/>
            <a:r>
              <a:rPr lang="en-US" sz="1400" dirty="0" smtClean="0"/>
              <a:t>This is the famous sunset twilight 360 degree circle test that was lost so many times!</a:t>
            </a:r>
          </a:p>
          <a:p>
            <a:pPr lvl="1"/>
            <a:r>
              <a:rPr lang="en-US" sz="1600" dirty="0" smtClean="0"/>
              <a:t>Determine a model for observed sky brightness for a given event</a:t>
            </a:r>
          </a:p>
        </p:txBody>
      </p:sp>
      <p:pic>
        <p:nvPicPr>
          <p:cNvPr id="6" name="Picture 5" descr="201411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30" y="1041400"/>
            <a:ext cx="382697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302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ky_vs_Ang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43000"/>
            <a:ext cx="4213802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HC-02:  Twilight Sky Brightness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4495800" cy="2667000"/>
          </a:xfrm>
        </p:spPr>
        <p:txBody>
          <a:bodyPr/>
          <a:lstStyle/>
          <a:p>
            <a:r>
              <a:rPr lang="en-US" sz="1800" dirty="0" smtClean="0"/>
              <a:t>Results:</a:t>
            </a:r>
          </a:p>
          <a:p>
            <a:pPr lvl="1"/>
            <a:r>
              <a:rPr lang="en-US" sz="1600" dirty="0" smtClean="0"/>
              <a:t>Sky brightness varies nearly exponentially with solar elevation</a:t>
            </a:r>
          </a:p>
          <a:p>
            <a:pPr lvl="1"/>
            <a:r>
              <a:rPr lang="en-US" sz="1600" dirty="0" smtClean="0"/>
              <a:t>Bright peak near solar azimuth, mostly at low elevation angle</a:t>
            </a:r>
          </a:p>
          <a:p>
            <a:pPr lvl="1"/>
            <a:r>
              <a:rPr lang="en-US" sz="1600" i="1" dirty="0" smtClean="0"/>
              <a:t>Variation</a:t>
            </a:r>
            <a:r>
              <a:rPr lang="en-US" sz="1600" dirty="0" smtClean="0"/>
              <a:t> in sky brightness only weakly dependent on wavelength</a:t>
            </a:r>
          </a:p>
          <a:p>
            <a:pPr lvl="1"/>
            <a:r>
              <a:rPr lang="en-US" sz="1600" dirty="0" smtClean="0"/>
              <a:t>Limits acceptable prediction offset</a:t>
            </a:r>
          </a:p>
        </p:txBody>
      </p:sp>
      <p:pic>
        <p:nvPicPr>
          <p:cNvPr id="5" name="Picture 4" descr="Fig_HC-02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02" y="3581400"/>
            <a:ext cx="3813637" cy="2743200"/>
          </a:xfrm>
          <a:prstGeom prst="rect">
            <a:avLst/>
          </a:prstGeom>
        </p:spPr>
      </p:pic>
      <p:pic>
        <p:nvPicPr>
          <p:cNvPr id="7" name="Picture 6" descr="Sky_vs_Angle1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362200"/>
            <a:ext cx="4194810" cy="2590800"/>
          </a:xfrm>
          <a:prstGeom prst="rect">
            <a:avLst/>
          </a:prstGeom>
        </p:spPr>
      </p:pic>
      <p:pic>
        <p:nvPicPr>
          <p:cNvPr id="3" name="Picture 2" descr="Fig_HC-02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05200"/>
            <a:ext cx="402466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267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HC-03:  Image Size and 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066800"/>
            <a:ext cx="3936999" cy="5181600"/>
          </a:xfrm>
        </p:spPr>
        <p:txBody>
          <a:bodyPr/>
          <a:lstStyle/>
          <a:p>
            <a:r>
              <a:rPr lang="en-US" sz="1800" dirty="0" smtClean="0"/>
              <a:t>HIPO-centric interest:</a:t>
            </a:r>
          </a:p>
          <a:p>
            <a:pPr lvl="1"/>
            <a:r>
              <a:rPr lang="en-US" sz="1600" dirty="0" smtClean="0"/>
              <a:t>Triton &amp; ring </a:t>
            </a:r>
            <a:r>
              <a:rPr lang="en-US" sz="1600" dirty="0" err="1" smtClean="0"/>
              <a:t>occultations</a:t>
            </a:r>
            <a:endParaRPr lang="en-US" sz="1600" dirty="0" smtClean="0"/>
          </a:p>
          <a:p>
            <a:pPr lvl="1"/>
            <a:r>
              <a:rPr lang="en-US" sz="1600" dirty="0" smtClean="0"/>
              <a:t>Precise photometry</a:t>
            </a:r>
          </a:p>
          <a:p>
            <a:r>
              <a:rPr lang="en-US" sz="1800" dirty="0" smtClean="0"/>
              <a:t>Broader interest</a:t>
            </a:r>
          </a:p>
          <a:p>
            <a:pPr lvl="1"/>
            <a:r>
              <a:rPr lang="en-US" sz="1600" dirty="0" smtClean="0"/>
              <a:t>Better spatial resolution</a:t>
            </a:r>
          </a:p>
          <a:p>
            <a:pPr lvl="1"/>
            <a:r>
              <a:rPr lang="en-US" sz="1600" dirty="0" smtClean="0"/>
              <a:t>Narrow slits</a:t>
            </a:r>
          </a:p>
          <a:p>
            <a:r>
              <a:rPr lang="en-US" sz="1800" dirty="0" smtClean="0"/>
              <a:t>Long history of research</a:t>
            </a:r>
          </a:p>
          <a:p>
            <a:pPr lvl="1"/>
            <a:r>
              <a:rPr lang="en-US" sz="1600" dirty="0" smtClean="0"/>
              <a:t>KAO flight tests</a:t>
            </a:r>
          </a:p>
          <a:p>
            <a:pPr lvl="1"/>
            <a:r>
              <a:rPr lang="en-US" sz="1600" dirty="0" smtClean="0"/>
              <a:t>AOA &amp; SOFIA wind tunnel</a:t>
            </a:r>
          </a:p>
          <a:p>
            <a:pPr lvl="1"/>
            <a:r>
              <a:rPr lang="en-US" sz="1600" dirty="0" smtClean="0"/>
              <a:t>SOFIA flight tests</a:t>
            </a:r>
          </a:p>
          <a:p>
            <a:r>
              <a:rPr lang="en-US" sz="1800" dirty="0" smtClean="0"/>
              <a:t>Many contributors</a:t>
            </a:r>
          </a:p>
          <a:p>
            <a:pPr lvl="1"/>
            <a:r>
              <a:rPr lang="en-US" sz="1600" dirty="0" smtClean="0"/>
              <a:t>Shear layer</a:t>
            </a:r>
          </a:p>
          <a:p>
            <a:pPr lvl="1"/>
            <a:r>
              <a:rPr lang="en-US" sz="1600" dirty="0" smtClean="0"/>
              <a:t>Cavity seeing</a:t>
            </a:r>
          </a:p>
          <a:p>
            <a:pPr lvl="1"/>
            <a:r>
              <a:rPr lang="en-US" sz="1600" dirty="0" smtClean="0"/>
              <a:t>Optical figure &amp; alignment errors</a:t>
            </a:r>
          </a:p>
          <a:p>
            <a:pPr lvl="2"/>
            <a:r>
              <a:rPr lang="en-US" sz="1400" dirty="0" smtClean="0"/>
              <a:t>Focus &amp; astigmatism mainly</a:t>
            </a:r>
            <a:endParaRPr lang="en-US" sz="1400" dirty="0" smtClean="0"/>
          </a:p>
          <a:p>
            <a:pPr lvl="1"/>
            <a:r>
              <a:rPr lang="en-US" sz="1600" dirty="0" smtClean="0"/>
              <a:t>Image jitter</a:t>
            </a:r>
            <a:endParaRPr lang="en-US" sz="1600" dirty="0" smtClean="0"/>
          </a:p>
          <a:p>
            <a:pPr lvl="1"/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609600"/>
            <a:ext cx="5486400" cy="46736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267200" y="5257800"/>
            <a:ext cx="4495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Predicted 50% EE diameter from SOFIA IV wind tunnel test</a:t>
            </a:r>
            <a:endParaRPr lang="en-US" sz="16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257800" y="2743200"/>
            <a:ext cx="1066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200" dirty="0" smtClean="0"/>
              <a:t>Shear</a:t>
            </a:r>
          </a:p>
          <a:p>
            <a:pPr marL="0" indent="0">
              <a:buNone/>
            </a:pPr>
            <a:r>
              <a:rPr lang="en-US" sz="1200" dirty="0" smtClean="0"/>
              <a:t>Layer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7620000" y="2895600"/>
            <a:ext cx="1066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200" dirty="0" smtClean="0"/>
              <a:t>Diffraction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791200" y="4038600"/>
            <a:ext cx="1295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200" dirty="0" smtClean="0"/>
              <a:t>Everything else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477000" y="2819400"/>
            <a:ext cx="106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200" dirty="0" smtClean="0"/>
              <a:t>We are </a:t>
            </a:r>
            <a:br>
              <a:rPr lang="en-US" sz="1200" dirty="0" smtClean="0"/>
            </a:br>
            <a:r>
              <a:rPr lang="en-US" sz="1200" dirty="0" smtClean="0"/>
              <a:t>about here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6553200" y="3200400"/>
            <a:ext cx="762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42801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HC-03:  Image Size and Shape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2667000" cy="5257800"/>
          </a:xfrm>
        </p:spPr>
        <p:txBody>
          <a:bodyPr/>
          <a:lstStyle/>
          <a:p>
            <a:r>
              <a:rPr lang="en-US" sz="2000" dirty="0" smtClean="0"/>
              <a:t>FWHM sensitivity</a:t>
            </a:r>
          </a:p>
          <a:p>
            <a:pPr lvl="1"/>
            <a:r>
              <a:rPr lang="en-US" sz="1800" dirty="0" smtClean="0"/>
              <a:t>Altitude </a:t>
            </a:r>
            <a:br>
              <a:rPr lang="en-US" sz="1800" dirty="0" smtClean="0"/>
            </a:br>
            <a:r>
              <a:rPr lang="en-US" sz="1800" dirty="0" smtClean="0"/>
              <a:t>(really density)</a:t>
            </a:r>
          </a:p>
          <a:p>
            <a:pPr lvl="1"/>
            <a:r>
              <a:rPr lang="en-US" sz="1800" dirty="0" smtClean="0"/>
              <a:t>Wavelength</a:t>
            </a:r>
          </a:p>
          <a:p>
            <a:pPr lvl="1"/>
            <a:r>
              <a:rPr lang="en-US" sz="1800" dirty="0" smtClean="0"/>
              <a:t>Temperature</a:t>
            </a:r>
          </a:p>
          <a:p>
            <a:pPr lvl="2"/>
            <a:r>
              <a:rPr lang="en-US" sz="1600" dirty="0" smtClean="0"/>
              <a:t>Astigmatism</a:t>
            </a:r>
          </a:p>
          <a:p>
            <a:r>
              <a:rPr lang="en-US" sz="2000" dirty="0" smtClean="0"/>
              <a:t>Focus problem</a:t>
            </a:r>
          </a:p>
          <a:p>
            <a:r>
              <a:rPr lang="en-US" sz="2000" dirty="0" smtClean="0"/>
              <a:t>Jitter correction</a:t>
            </a:r>
          </a:p>
          <a:p>
            <a:pPr lvl="1"/>
            <a:r>
              <a:rPr lang="en-US" sz="1800" dirty="0" smtClean="0"/>
              <a:t>SCAI data:  </a:t>
            </a:r>
            <a:br>
              <a:rPr lang="en-US" sz="1800" dirty="0" smtClean="0"/>
            </a:br>
            <a:r>
              <a:rPr lang="en-US" sz="1800" dirty="0" smtClean="0"/>
              <a:t>1.5” </a:t>
            </a:r>
            <a:r>
              <a:rPr lang="en-US" sz="1800" dirty="0" err="1" smtClean="0"/>
              <a:t>rms</a:t>
            </a:r>
            <a:r>
              <a:rPr lang="en-US" sz="1800" dirty="0" smtClean="0"/>
              <a:t> jitter assumed</a:t>
            </a:r>
          </a:p>
          <a:p>
            <a:r>
              <a:rPr lang="en-US" sz="2000" dirty="0" smtClean="0"/>
              <a:t>Work areas:</a:t>
            </a:r>
          </a:p>
          <a:p>
            <a:pPr lvl="1"/>
            <a:r>
              <a:rPr lang="en-US" sz="1800" dirty="0" smtClean="0"/>
              <a:t>Jitter</a:t>
            </a:r>
          </a:p>
          <a:p>
            <a:pPr lvl="1"/>
            <a:r>
              <a:rPr lang="en-US" sz="1800" dirty="0" smtClean="0"/>
              <a:t>Astigmatism</a:t>
            </a:r>
          </a:p>
          <a:p>
            <a:endParaRPr lang="en-US" sz="2000" dirty="0" smtClean="0"/>
          </a:p>
        </p:txBody>
      </p:sp>
      <p:pic>
        <p:nvPicPr>
          <p:cNvPr id="4" name="Picture 3" descr="FWHM_Focus_incid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9" y="1066800"/>
            <a:ext cx="4962017" cy="2971800"/>
          </a:xfrm>
          <a:prstGeom prst="rect">
            <a:avLst/>
          </a:prstGeom>
        </p:spPr>
      </p:pic>
      <p:pic>
        <p:nvPicPr>
          <p:cNvPr id="5" name="Picture 4" descr="FWHM_Wave_alt_Cor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381" y="1981200"/>
            <a:ext cx="4884219" cy="3200400"/>
          </a:xfrm>
          <a:prstGeom prst="rect">
            <a:avLst/>
          </a:prstGeom>
        </p:spPr>
      </p:pic>
      <p:pic>
        <p:nvPicPr>
          <p:cNvPr id="6" name="Picture 5" descr="FLIPO_FWHM_vs_Wave-Ji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819400"/>
            <a:ext cx="4684354" cy="3276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00800" y="3886200"/>
            <a:ext cx="1295400" cy="457200"/>
            <a:chOff x="6400800" y="3886200"/>
            <a:chExt cx="1295400" cy="457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 flipH="1">
              <a:off x="6400800" y="4114800"/>
              <a:ext cx="381000" cy="228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Content Placeholder 2"/>
            <p:cNvSpPr txBox="1">
              <a:spLocks/>
            </p:cNvSpPr>
            <p:nvPr/>
          </p:nvSpPr>
          <p:spPr bwMode="auto">
            <a:xfrm>
              <a:off x="6629400" y="3886200"/>
              <a:ext cx="1066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2075" tIns="46038" rIns="92075" bIns="46038" numCol="1" anchor="ctr" anchorCtr="1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1200" dirty="0" smtClean="0"/>
                <a:t>Feb.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8440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HC-03:  Image Size and Shape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066800"/>
            <a:ext cx="4089399" cy="5257800"/>
          </a:xfrm>
        </p:spPr>
        <p:txBody>
          <a:bodyPr/>
          <a:lstStyle/>
          <a:p>
            <a:r>
              <a:rPr lang="en-US" dirty="0" smtClean="0"/>
              <a:t>FWHM large early in flight</a:t>
            </a:r>
          </a:p>
          <a:p>
            <a:r>
              <a:rPr lang="en-US" dirty="0" smtClean="0"/>
              <a:t>Tested in February</a:t>
            </a:r>
          </a:p>
          <a:p>
            <a:pPr lvl="1"/>
            <a:r>
              <a:rPr lang="en-US" dirty="0" smtClean="0"/>
              <a:t>SMA_T1 calibration enabled this test</a:t>
            </a:r>
          </a:p>
          <a:p>
            <a:pPr lvl="1"/>
            <a:r>
              <a:rPr lang="en-US" dirty="0" smtClean="0"/>
              <a:t>Happens every time</a:t>
            </a:r>
          </a:p>
          <a:p>
            <a:pPr lvl="1"/>
            <a:r>
              <a:rPr lang="en-US" dirty="0" smtClean="0"/>
              <a:t>First 60-90 minutes of science time affected</a:t>
            </a:r>
          </a:p>
          <a:p>
            <a:r>
              <a:rPr lang="en-US" dirty="0" smtClean="0"/>
              <a:t>Cause?</a:t>
            </a:r>
          </a:p>
          <a:p>
            <a:pPr lvl="1"/>
            <a:r>
              <a:rPr lang="en-US" dirty="0" smtClean="0"/>
              <a:t>Possibly cavity seeing</a:t>
            </a:r>
          </a:p>
          <a:p>
            <a:pPr lvl="1"/>
            <a:r>
              <a:rPr lang="en-US" dirty="0" smtClean="0"/>
              <a:t>Possibly complex focus behavior</a:t>
            </a:r>
          </a:p>
          <a:p>
            <a:pPr lvl="1"/>
            <a:r>
              <a:rPr lang="en-US" b="1" dirty="0" smtClean="0"/>
              <a:t>Pre-cooling would fix this</a:t>
            </a:r>
          </a:p>
          <a:p>
            <a:pPr lvl="1"/>
            <a:endParaRPr lang="en-US" dirty="0"/>
          </a:p>
        </p:txBody>
      </p:sp>
      <p:pic>
        <p:nvPicPr>
          <p:cNvPr id="4" name="Picture 3" descr="Transient_25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27242"/>
            <a:ext cx="3962400" cy="2816214"/>
          </a:xfrm>
          <a:prstGeom prst="rect">
            <a:avLst/>
          </a:prstGeom>
        </p:spPr>
      </p:pic>
      <p:pic>
        <p:nvPicPr>
          <p:cNvPr id="5" name="Picture 4" descr="Transient_25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101340"/>
            <a:ext cx="3953933" cy="243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706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HC-03:  Image Size and Shape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066800"/>
            <a:ext cx="2971800" cy="5257800"/>
          </a:xfrm>
        </p:spPr>
        <p:txBody>
          <a:bodyPr/>
          <a:lstStyle/>
          <a:p>
            <a:r>
              <a:rPr lang="en-US" dirty="0" smtClean="0"/>
              <a:t>Encircled Energy</a:t>
            </a:r>
          </a:p>
          <a:p>
            <a:pPr lvl="1"/>
            <a:r>
              <a:rPr lang="en-US" dirty="0" smtClean="0"/>
              <a:t>41000 &amp; 43000 </a:t>
            </a:r>
            <a:r>
              <a:rPr lang="en-US" dirty="0" err="1" smtClean="0"/>
              <a:t>ft</a:t>
            </a:r>
            <a:endParaRPr lang="en-US" dirty="0" smtClean="0"/>
          </a:p>
          <a:p>
            <a:pPr lvl="1"/>
            <a:r>
              <a:rPr lang="en-US" dirty="0" smtClean="0"/>
              <a:t>SCAI data</a:t>
            </a:r>
          </a:p>
          <a:p>
            <a:r>
              <a:rPr lang="en-US" dirty="0"/>
              <a:t>B</a:t>
            </a:r>
            <a:r>
              <a:rPr lang="en-US" dirty="0" smtClean="0"/>
              <a:t>road PSF wings</a:t>
            </a:r>
          </a:p>
          <a:p>
            <a:pPr lvl="1"/>
            <a:r>
              <a:rPr lang="en-US" dirty="0" smtClean="0"/>
              <a:t>2% flux between 1.5’ and 4.5’ aperture on KAO</a:t>
            </a:r>
          </a:p>
          <a:p>
            <a:pPr lvl="1"/>
            <a:r>
              <a:rPr lang="en-US" dirty="0" smtClean="0"/>
              <a:t>Shear layer scattering</a:t>
            </a:r>
            <a:endParaRPr lang="en-US" dirty="0"/>
          </a:p>
        </p:txBody>
      </p:sp>
      <p:pic>
        <p:nvPicPr>
          <p:cNvPr id="6" name="Picture 5" descr="Encircled Energ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95400"/>
            <a:ext cx="5512544" cy="348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33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HC-08:  Throughput and Extinction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400" y="1066800"/>
            <a:ext cx="8585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Concern:</a:t>
            </a:r>
          </a:p>
          <a:p>
            <a:pPr lvl="1"/>
            <a:r>
              <a:rPr lang="en-US" sz="1600" dirty="0" smtClean="0"/>
              <a:t>Proper instrument performance</a:t>
            </a:r>
          </a:p>
          <a:p>
            <a:pPr lvl="1"/>
            <a:r>
              <a:rPr lang="en-US" sz="1600" dirty="0" smtClean="0"/>
              <a:t>Photometric impact of extinction</a:t>
            </a:r>
          </a:p>
          <a:p>
            <a:r>
              <a:rPr lang="en-US" sz="1800" dirty="0" smtClean="0"/>
              <a:t>Test:</a:t>
            </a:r>
          </a:p>
          <a:p>
            <a:pPr lvl="1"/>
            <a:r>
              <a:rPr lang="en-US" sz="1600" dirty="0" smtClean="0"/>
              <a:t>Measure atmospheric extinction </a:t>
            </a:r>
            <a:r>
              <a:rPr lang="en-US" sz="1600" dirty="0" err="1" smtClean="0"/>
              <a:t>vs</a:t>
            </a:r>
            <a:r>
              <a:rPr lang="en-US" sz="1600" dirty="0" smtClean="0"/>
              <a:t> wavelength</a:t>
            </a:r>
          </a:p>
          <a:p>
            <a:pPr lvl="1"/>
            <a:r>
              <a:rPr lang="en-US" sz="1600" dirty="0" smtClean="0"/>
              <a:t>Observe spectrophotometric standards and compare to sensitivity spreadsheet</a:t>
            </a:r>
            <a:endParaRPr lang="en-US" sz="1600" dirty="0" smtClean="0"/>
          </a:p>
        </p:txBody>
      </p:sp>
      <p:pic>
        <p:nvPicPr>
          <p:cNvPr id="6" name="Picture 5" descr="Ext_FL400_filter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40" y="3200400"/>
            <a:ext cx="6108560" cy="3140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1" y="3276600"/>
            <a:ext cx="228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Extinction 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(mag/airmass) </a:t>
            </a:r>
            <a:br>
              <a:rPr lang="en-US" sz="1600" dirty="0" smtClean="0">
                <a:latin typeface="+mn-lt"/>
              </a:rPr>
            </a:br>
            <a:r>
              <a:rPr lang="en-US" sz="1600" dirty="0" err="1" smtClean="0">
                <a:latin typeface="+mn-lt"/>
              </a:rPr>
              <a:t>vs</a:t>
            </a:r>
            <a:r>
              <a:rPr lang="en-US" sz="1600" dirty="0" smtClean="0">
                <a:latin typeface="+mn-lt"/>
              </a:rPr>
              <a:t> Wavelength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Rayleigh scattering proportional to static pressure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Ozone more problematic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69395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Programmatic Overview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 of this review</a:t>
            </a:r>
          </a:p>
          <a:p>
            <a:pPr lvl="1"/>
            <a:r>
              <a:rPr lang="en-US" dirty="0"/>
              <a:t>Demonstrate integrated HIPO </a:t>
            </a:r>
            <a:r>
              <a:rPr lang="en-US" dirty="0" smtClean="0"/>
              <a:t>performance</a:t>
            </a:r>
          </a:p>
          <a:p>
            <a:pPr lvl="1"/>
            <a:r>
              <a:rPr lang="en-US" dirty="0"/>
              <a:t>Demonstrate HIPO readiness to conduct science operations on </a:t>
            </a:r>
            <a:r>
              <a:rPr lang="en-US" dirty="0" smtClean="0"/>
              <a:t>SOFIA</a:t>
            </a:r>
          </a:p>
          <a:p>
            <a:pPr lvl="1"/>
            <a:r>
              <a:rPr lang="en-US" dirty="0"/>
              <a:t>Assess readiness of SOFIA Science Ops team to make HIPO available to </a:t>
            </a:r>
            <a:r>
              <a:rPr lang="en-US" dirty="0" smtClean="0"/>
              <a:t>community</a:t>
            </a:r>
          </a:p>
          <a:p>
            <a:r>
              <a:rPr lang="en-US" dirty="0" smtClean="0"/>
              <a:t>Commissioning Criteria</a:t>
            </a:r>
          </a:p>
          <a:p>
            <a:pPr lvl="1"/>
            <a:r>
              <a:rPr lang="en-US" dirty="0"/>
              <a:t>Validated SI capabilities and operating </a:t>
            </a:r>
            <a:r>
              <a:rPr lang="en-US" dirty="0" smtClean="0"/>
              <a:t>modes</a:t>
            </a:r>
          </a:p>
          <a:p>
            <a:pPr lvl="1"/>
            <a:r>
              <a:rPr lang="en-US" dirty="0"/>
              <a:t>Determined SI performance and </a:t>
            </a:r>
            <a:r>
              <a:rPr lang="en-US" dirty="0" smtClean="0"/>
              <a:t>limitations</a:t>
            </a:r>
          </a:p>
          <a:p>
            <a:pPr lvl="2"/>
            <a:r>
              <a:rPr lang="en-US" dirty="0"/>
              <a:t>Fully reflective </a:t>
            </a:r>
            <a:r>
              <a:rPr lang="en-US" dirty="0" smtClean="0"/>
              <a:t>tertiary</a:t>
            </a:r>
          </a:p>
          <a:p>
            <a:pPr lvl="2"/>
            <a:r>
              <a:rPr lang="en-US" dirty="0"/>
              <a:t>INF </a:t>
            </a:r>
            <a:r>
              <a:rPr lang="en-US" dirty="0" smtClean="0"/>
              <a:t>blower</a:t>
            </a:r>
          </a:p>
          <a:p>
            <a:pPr lvl="2"/>
            <a:r>
              <a:rPr lang="en-US" dirty="0" smtClean="0"/>
              <a:t>Pre-cooling</a:t>
            </a:r>
          </a:p>
          <a:p>
            <a:pPr lvl="1"/>
            <a:r>
              <a:rPr lang="en-US" dirty="0"/>
              <a:t>Delivered all SI documents and data products</a:t>
            </a:r>
          </a:p>
        </p:txBody>
      </p:sp>
    </p:spTree>
    <p:extLst>
      <p:ext uri="{BB962C8B-B14F-4D97-AF65-F5344CB8AC3E}">
        <p14:creationId xmlns:p14="http://schemas.microsoft.com/office/powerpoint/2010/main" val="6741597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HC-08:  Throughput and Extinction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1143000"/>
            <a:ext cx="5867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Results:</a:t>
            </a:r>
          </a:p>
          <a:p>
            <a:pPr lvl="1"/>
            <a:r>
              <a:rPr lang="en-US" sz="1600" dirty="0" smtClean="0"/>
              <a:t>Throughput is as expected</a:t>
            </a:r>
          </a:p>
          <a:p>
            <a:pPr lvl="1"/>
            <a:r>
              <a:rPr lang="en-US" sz="1600" dirty="0" smtClean="0"/>
              <a:t>Ozone extinction in </a:t>
            </a:r>
            <a:r>
              <a:rPr lang="en-US" sz="1600" dirty="0" err="1" smtClean="0"/>
              <a:t>Chappuis</a:t>
            </a:r>
            <a:r>
              <a:rPr lang="en-US" sz="1600" dirty="0" smtClean="0"/>
              <a:t> band is a serious issue</a:t>
            </a:r>
          </a:p>
          <a:p>
            <a:pPr lvl="2"/>
            <a:r>
              <a:rPr lang="en-US" sz="1600" dirty="0" smtClean="0"/>
              <a:t>Need a few tenths of a </a:t>
            </a:r>
            <a:r>
              <a:rPr lang="en-US" sz="1600" dirty="0" err="1" smtClean="0"/>
              <a:t>mmag</a:t>
            </a:r>
            <a:r>
              <a:rPr lang="en-US" sz="1600" dirty="0" smtClean="0"/>
              <a:t> precision</a:t>
            </a:r>
          </a:p>
          <a:p>
            <a:pPr lvl="2"/>
            <a:r>
              <a:rPr lang="en-US" sz="1600" dirty="0" smtClean="0"/>
              <a:t>Ozone can vary by ~2x</a:t>
            </a:r>
          </a:p>
          <a:p>
            <a:pPr lvl="2"/>
            <a:r>
              <a:rPr lang="en-US" sz="1600" dirty="0" smtClean="0"/>
              <a:t>Better not choose the wrong filter!</a:t>
            </a:r>
            <a:endParaRPr lang="en-US" sz="1600" dirty="0"/>
          </a:p>
        </p:txBody>
      </p:sp>
      <p:pic>
        <p:nvPicPr>
          <p:cNvPr id="4" name="Picture 3" descr="10268206200to2014022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3124200"/>
            <a:ext cx="4408264" cy="32004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199583"/>
              </p:ext>
            </p:extLst>
          </p:nvPr>
        </p:nvGraphicFramePr>
        <p:xfrm>
          <a:off x="4800600" y="3581400"/>
          <a:ext cx="4038600" cy="2108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90600"/>
                <a:gridCol w="609600"/>
                <a:gridCol w="609600"/>
                <a:gridCol w="609600"/>
                <a:gridCol w="609600"/>
                <a:gridCol w="609600"/>
              </a:tblGrid>
              <a:tr h="5270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Filter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</a:t>
                      </a:r>
                      <a:endParaRPr lang="en-US" sz="1200" dirty="0"/>
                    </a:p>
                  </a:txBody>
                  <a:tcPr/>
                </a:tc>
              </a:tr>
              <a:tr h="5270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Ozone extinction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1.2</a:t>
                      </a:r>
                      <a:endParaRPr lang="en-US" sz="1200" dirty="0"/>
                    </a:p>
                  </a:txBody>
                  <a:tcPr/>
                </a:tc>
              </a:tr>
              <a:tr h="5270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Filter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u’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g’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r’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i</a:t>
                      </a:r>
                      <a:r>
                        <a:rPr lang="en-US" sz="1200" dirty="0" smtClean="0"/>
                        <a:t>’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z’</a:t>
                      </a:r>
                      <a:endParaRPr lang="en-US" sz="1200" dirty="0"/>
                    </a:p>
                  </a:txBody>
                  <a:tcPr/>
                </a:tc>
              </a:tr>
              <a:tr h="5270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Ozone extinction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0.3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88467" y="2963333"/>
            <a:ext cx="3206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Ozone Extinction (</a:t>
            </a:r>
            <a:r>
              <a:rPr lang="en-US" sz="1600" dirty="0" err="1" smtClean="0">
                <a:latin typeface="+mn-lt"/>
              </a:rPr>
              <a:t>mmag</a:t>
            </a:r>
            <a:r>
              <a:rPr lang="en-US" sz="1600" dirty="0" smtClean="0">
                <a:latin typeface="+mn-lt"/>
              </a:rPr>
              <a:t>/airmass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24908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HC-08:  Throughput and Extinction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1143000"/>
            <a:ext cx="4724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Results:</a:t>
            </a:r>
          </a:p>
          <a:p>
            <a:pPr lvl="1"/>
            <a:r>
              <a:rPr lang="en-US" sz="1800" dirty="0" smtClean="0"/>
              <a:t>Loss at Tertiary 50% to 85%</a:t>
            </a:r>
          </a:p>
          <a:p>
            <a:pPr lvl="1"/>
            <a:r>
              <a:rPr lang="en-US" sz="1800" dirty="0" smtClean="0"/>
              <a:t>Equivalent to efficiency of 15-50%</a:t>
            </a:r>
          </a:p>
          <a:p>
            <a:pPr lvl="2"/>
            <a:r>
              <a:rPr lang="en-US" sz="1600" dirty="0" smtClean="0"/>
              <a:t>What if the chopper was this bad?</a:t>
            </a:r>
          </a:p>
          <a:p>
            <a:pPr lvl="2"/>
            <a:r>
              <a:rPr lang="en-US" sz="1600" dirty="0" smtClean="0"/>
              <a:t>How about MCCS delays?</a:t>
            </a:r>
          </a:p>
          <a:p>
            <a:pPr lvl="2"/>
            <a:r>
              <a:rPr lang="en-US" sz="1600" dirty="0" smtClean="0"/>
              <a:t>Horrible emissivity?</a:t>
            </a:r>
          </a:p>
          <a:p>
            <a:pPr lvl="1"/>
            <a:r>
              <a:rPr lang="en-US" sz="1800" dirty="0" smtClean="0"/>
              <a:t>Time-limited observations; can’t make it up with time</a:t>
            </a:r>
          </a:p>
          <a:p>
            <a:pPr lvl="2"/>
            <a:r>
              <a:rPr lang="en-US" sz="1600" dirty="0" smtClean="0"/>
              <a:t>Stuck with 40% to 240% worse SNR</a:t>
            </a:r>
          </a:p>
          <a:p>
            <a:pPr lvl="2"/>
            <a:r>
              <a:rPr lang="en-US" sz="1600" dirty="0" smtClean="0"/>
              <a:t>Lost opportunities for the program</a:t>
            </a:r>
          </a:p>
          <a:p>
            <a:pPr lvl="2"/>
            <a:r>
              <a:rPr lang="en-US" sz="1600" dirty="0" err="1" smtClean="0"/>
              <a:t>Exoplanet</a:t>
            </a:r>
            <a:r>
              <a:rPr lang="en-US" sz="1600" dirty="0" smtClean="0"/>
              <a:t> hazes and Rayleigh scattering need blue coverage</a:t>
            </a:r>
          </a:p>
          <a:p>
            <a:pPr lvl="1"/>
            <a:r>
              <a:rPr lang="en-US" sz="1800" dirty="0" smtClean="0"/>
              <a:t>Can make up part with FPI</a:t>
            </a:r>
          </a:p>
          <a:p>
            <a:pPr lvl="2"/>
            <a:r>
              <a:rPr lang="en-US" sz="1600" dirty="0" smtClean="0"/>
              <a:t>But tertiary absorbs in blue and UV</a:t>
            </a:r>
            <a:endParaRPr lang="en-US" sz="1600" dirty="0"/>
          </a:p>
          <a:p>
            <a:pPr lvl="1"/>
            <a:r>
              <a:rPr lang="en-US" sz="1800" dirty="0" smtClean="0"/>
              <a:t>No UV sensitivity at all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648200" y="1143000"/>
            <a:ext cx="4495800" cy="2819400"/>
            <a:chOff x="3843589" y="3030128"/>
            <a:chExt cx="5300411" cy="3142072"/>
          </a:xfrm>
        </p:grpSpPr>
        <p:pic>
          <p:nvPicPr>
            <p:cNvPr id="6" name="Picture 5" descr="Tertiary_Reflectanc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589" y="3030128"/>
              <a:ext cx="5300411" cy="314207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4241800" y="3564467"/>
              <a:ext cx="1092200" cy="2226733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9" name="Picture 8" descr="M3_Lossine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888" y="3770910"/>
            <a:ext cx="3450012" cy="26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488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HC-09 and -04:  Precise Photometry and Scintillation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Concern (desires and questions)</a:t>
            </a:r>
          </a:p>
          <a:p>
            <a:pPr lvl="1"/>
            <a:r>
              <a:rPr lang="en-US" dirty="0" smtClean="0"/>
              <a:t>Can SOFIA contribute to the </a:t>
            </a:r>
            <a:r>
              <a:rPr lang="en-US" dirty="0" err="1" smtClean="0"/>
              <a:t>exoplanet</a:t>
            </a:r>
            <a:r>
              <a:rPr lang="en-US" dirty="0" smtClean="0"/>
              <a:t> transit enterprise?</a:t>
            </a:r>
          </a:p>
          <a:p>
            <a:pPr lvl="1"/>
            <a:r>
              <a:rPr lang="en-US" dirty="0" smtClean="0"/>
              <a:t>Can we achieve photometric precision of ~3x10</a:t>
            </a:r>
            <a:r>
              <a:rPr lang="en-US" baseline="30000" dirty="0" smtClean="0"/>
              <a:t>-4</a:t>
            </a:r>
            <a:r>
              <a:rPr lang="en-US" dirty="0" smtClean="0"/>
              <a:t>?</a:t>
            </a:r>
          </a:p>
          <a:p>
            <a:pPr lvl="2"/>
            <a:r>
              <a:rPr lang="en-US" dirty="0" smtClean="0"/>
              <a:t>30 sec to 1 min time resolution over periods of hours</a:t>
            </a:r>
          </a:p>
          <a:p>
            <a:pPr lvl="2"/>
            <a:r>
              <a:rPr lang="en-US" dirty="0" smtClean="0"/>
              <a:t>What are important flight and instrument parameters?</a:t>
            </a:r>
          </a:p>
          <a:p>
            <a:pPr lvl="1"/>
            <a:r>
              <a:rPr lang="en-US" dirty="0" smtClean="0"/>
              <a:t>What is the impact of scintillation at flight altitudes?</a:t>
            </a:r>
          </a:p>
          <a:p>
            <a:r>
              <a:rPr lang="en-US" dirty="0" smtClean="0"/>
              <a:t>Tests</a:t>
            </a:r>
          </a:p>
          <a:p>
            <a:pPr lvl="1"/>
            <a:r>
              <a:rPr lang="en-US" dirty="0" smtClean="0"/>
              <a:t>Precise photometry:</a:t>
            </a:r>
          </a:p>
          <a:p>
            <a:pPr lvl="2"/>
            <a:r>
              <a:rPr lang="en-US" dirty="0" smtClean="0"/>
              <a:t>Expect Mach number and altitude to impact PSF</a:t>
            </a:r>
          </a:p>
          <a:p>
            <a:pPr lvl="1"/>
            <a:r>
              <a:rPr lang="en-US" dirty="0" smtClean="0"/>
              <a:t>Scintillation</a:t>
            </a:r>
          </a:p>
          <a:p>
            <a:pPr lvl="2"/>
            <a:r>
              <a:rPr lang="en-US" dirty="0" smtClean="0"/>
              <a:t>Observe bright stars at relatively high speed</a:t>
            </a:r>
          </a:p>
          <a:p>
            <a:pPr lvl="2"/>
            <a:r>
              <a:rPr lang="en-US" dirty="0" smtClean="0"/>
              <a:t>Look for excess multiplicative noise</a:t>
            </a:r>
          </a:p>
          <a:p>
            <a:pPr lvl="3"/>
            <a:r>
              <a:rPr lang="en-US" dirty="0" smtClean="0"/>
              <a:t>May not really be scintillation since we’re in the stratosphere</a:t>
            </a:r>
          </a:p>
          <a:p>
            <a:pPr lvl="3"/>
            <a:r>
              <a:rPr lang="en-US" dirty="0" smtClean="0"/>
              <a:t>Might be a shear layer effect</a:t>
            </a:r>
          </a:p>
          <a:p>
            <a:pPr lvl="1"/>
            <a:r>
              <a:rPr lang="en-US" dirty="0" smtClean="0"/>
              <a:t>Try differential correction with field stars</a:t>
            </a:r>
          </a:p>
        </p:txBody>
      </p:sp>
    </p:spTree>
    <p:extLst>
      <p:ext uri="{BB962C8B-B14F-4D97-AF65-F5344CB8AC3E}">
        <p14:creationId xmlns:p14="http://schemas.microsoft.com/office/powerpoint/2010/main" val="1470506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HC-09 and -04:  Precise Photometry and Scintillation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1" y="1066800"/>
            <a:ext cx="4470399" cy="4724400"/>
          </a:xfrm>
        </p:spPr>
        <p:txBody>
          <a:bodyPr/>
          <a:lstStyle/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HIPO precise photometry can reach ~3x10</a:t>
            </a:r>
            <a:r>
              <a:rPr lang="en-US" baseline="30000" dirty="0" smtClean="0"/>
              <a:t>-4</a:t>
            </a:r>
          </a:p>
          <a:p>
            <a:pPr lvl="2"/>
            <a:r>
              <a:rPr lang="en-US" dirty="0" smtClean="0"/>
              <a:t>Corrections needed to get to this level</a:t>
            </a:r>
          </a:p>
          <a:p>
            <a:pPr lvl="1"/>
            <a:r>
              <a:rPr lang="en-US" dirty="0" smtClean="0"/>
              <a:t>Scintillation tests impacted by low frequency variation</a:t>
            </a:r>
          </a:p>
          <a:p>
            <a:pPr lvl="1"/>
            <a:r>
              <a:rPr lang="en-US" dirty="0" smtClean="0"/>
              <a:t>Work is still very much in progress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I want to re-do this slide</a:t>
            </a:r>
          </a:p>
          <a:p>
            <a:endParaRPr lang="en-US" dirty="0"/>
          </a:p>
        </p:txBody>
      </p:sp>
      <p:pic>
        <p:nvPicPr>
          <p:cNvPr id="5" name="Picture 4" descr="HD189733-res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66800"/>
            <a:ext cx="3770591" cy="512096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96469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HC-13:  Humidity and Temperature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0" y="990600"/>
            <a:ext cx="5486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Concern:</a:t>
            </a:r>
          </a:p>
          <a:p>
            <a:pPr lvl="1"/>
            <a:r>
              <a:rPr lang="en-US" sz="1600" dirty="0" smtClean="0"/>
              <a:t>Frost on entrance window</a:t>
            </a:r>
          </a:p>
          <a:p>
            <a:pPr lvl="1"/>
            <a:r>
              <a:rPr lang="en-US" sz="1600" dirty="0" smtClean="0"/>
              <a:t>FLITECAM background</a:t>
            </a:r>
          </a:p>
          <a:p>
            <a:r>
              <a:rPr lang="en-US" sz="1800" dirty="0" smtClean="0"/>
              <a:t>Test:</a:t>
            </a:r>
          </a:p>
          <a:p>
            <a:pPr lvl="1"/>
            <a:r>
              <a:rPr lang="en-US" sz="1600" dirty="0" smtClean="0"/>
              <a:t>Measure periscope optics &amp; window temperature</a:t>
            </a:r>
          </a:p>
          <a:p>
            <a:pPr lvl="1"/>
            <a:r>
              <a:rPr lang="en-US" sz="1600" dirty="0" smtClean="0"/>
              <a:t>Measure humidity in HIPO optical box</a:t>
            </a:r>
          </a:p>
          <a:p>
            <a:r>
              <a:rPr lang="en-US" sz="1800" dirty="0" smtClean="0"/>
              <a:t>Results</a:t>
            </a:r>
          </a:p>
          <a:p>
            <a:pPr lvl="1"/>
            <a:r>
              <a:rPr lang="en-US" sz="1600" dirty="0" smtClean="0"/>
              <a:t>All optics stay at cabin temperature!</a:t>
            </a:r>
          </a:p>
          <a:p>
            <a:pPr lvl="1"/>
            <a:r>
              <a:rPr lang="en-US" sz="1600" dirty="0" smtClean="0"/>
              <a:t>Good news:  No frost</a:t>
            </a:r>
          </a:p>
          <a:p>
            <a:pPr lvl="1"/>
            <a:r>
              <a:rPr lang="en-US" sz="1600" dirty="0"/>
              <a:t>Bad news:  Thermal emission</a:t>
            </a:r>
          </a:p>
          <a:p>
            <a:pPr lvl="1"/>
            <a:r>
              <a:rPr lang="en-US" sz="1600" dirty="0" smtClean="0"/>
              <a:t>Emissivity </a:t>
            </a:r>
            <a:r>
              <a:rPr lang="en-US" sz="1600" dirty="0"/>
              <a:t>of affected optics:</a:t>
            </a:r>
          </a:p>
          <a:p>
            <a:pPr lvl="2"/>
            <a:r>
              <a:rPr lang="en-US" sz="1600" dirty="0"/>
              <a:t>FLITECAM window: 8%</a:t>
            </a:r>
          </a:p>
          <a:p>
            <a:pPr lvl="2"/>
            <a:r>
              <a:rPr lang="en-US" sz="1600" dirty="0"/>
              <a:t>FLIPO periscope: 7%</a:t>
            </a:r>
            <a:br>
              <a:rPr lang="en-US" sz="1600" dirty="0"/>
            </a:br>
            <a:r>
              <a:rPr lang="en-US" sz="1600" dirty="0"/>
              <a:t>(new beamsplitter in 2013)</a:t>
            </a:r>
          </a:p>
          <a:p>
            <a:pPr lvl="1"/>
            <a:r>
              <a:rPr lang="en-US" sz="1600" b="1" dirty="0" err="1" smtClean="0"/>
              <a:t>Nasmyth</a:t>
            </a:r>
            <a:r>
              <a:rPr lang="en-US" sz="1600" b="1" dirty="0" smtClean="0"/>
              <a:t> blower would reduce</a:t>
            </a:r>
            <a:br>
              <a:rPr lang="en-US" sz="1600" b="1" dirty="0" smtClean="0"/>
            </a:br>
            <a:r>
              <a:rPr lang="en-US" sz="1600" b="1" dirty="0" smtClean="0"/>
              <a:t>background at 3.3 microns by ~10x!</a:t>
            </a:r>
          </a:p>
          <a:p>
            <a:pPr lvl="1"/>
            <a:r>
              <a:rPr lang="en-US" sz="1600" dirty="0" smtClean="0"/>
              <a:t>FORCAST impacted also</a:t>
            </a:r>
          </a:p>
        </p:txBody>
      </p:sp>
      <p:pic>
        <p:nvPicPr>
          <p:cNvPr id="5" name="Picture 4" descr="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903234"/>
            <a:ext cx="4800600" cy="355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05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Remaining Problem Areas</a:t>
            </a:r>
          </a:p>
          <a:p>
            <a:pPr lvl="1"/>
            <a:r>
              <a:rPr lang="en-US" dirty="0" smtClean="0"/>
              <a:t>Lack of fully </a:t>
            </a:r>
            <a:r>
              <a:rPr lang="en-US" dirty="0"/>
              <a:t>reflective tertiary</a:t>
            </a:r>
          </a:p>
          <a:p>
            <a:pPr lvl="2"/>
            <a:r>
              <a:rPr lang="en-US" dirty="0"/>
              <a:t>15-50% efficiency or 40%-240% higher noise</a:t>
            </a:r>
          </a:p>
          <a:p>
            <a:pPr lvl="1"/>
            <a:r>
              <a:rPr lang="en-US" dirty="0"/>
              <a:t>INF </a:t>
            </a:r>
            <a:r>
              <a:rPr lang="en-US" dirty="0" smtClean="0"/>
              <a:t>blower missing</a:t>
            </a:r>
            <a:endParaRPr lang="en-US" dirty="0"/>
          </a:p>
          <a:p>
            <a:pPr lvl="2"/>
            <a:r>
              <a:rPr lang="en-US" dirty="0"/>
              <a:t>FLITECAM emissivity ~10x too high @ 3 microns</a:t>
            </a:r>
          </a:p>
          <a:p>
            <a:pPr lvl="1"/>
            <a:r>
              <a:rPr lang="en-US" dirty="0"/>
              <a:t>Pre-</a:t>
            </a:r>
            <a:r>
              <a:rPr lang="en-US" dirty="0" smtClean="0"/>
              <a:t>cooling missing</a:t>
            </a:r>
            <a:endParaRPr lang="en-US" dirty="0"/>
          </a:p>
          <a:p>
            <a:pPr lvl="2"/>
            <a:r>
              <a:rPr lang="en-US" dirty="0"/>
              <a:t>Poor image quality for first 60-90 minutes of science </a:t>
            </a:r>
            <a:r>
              <a:rPr lang="en-US" dirty="0" smtClean="0"/>
              <a:t>time</a:t>
            </a:r>
          </a:p>
          <a:p>
            <a:pPr lvl="2"/>
            <a:r>
              <a:rPr lang="en-US" dirty="0" smtClean="0"/>
              <a:t>I expect more serious problems for other instruments</a:t>
            </a:r>
          </a:p>
          <a:p>
            <a:pPr lvl="1"/>
            <a:r>
              <a:rPr lang="en-US" dirty="0" smtClean="0"/>
              <a:t>Constraint on landing after sunrise</a:t>
            </a:r>
          </a:p>
          <a:p>
            <a:pPr lvl="2"/>
            <a:r>
              <a:rPr lang="en-US" dirty="0" smtClean="0"/>
              <a:t>Serious problem for </a:t>
            </a:r>
            <a:r>
              <a:rPr lang="en-US" dirty="0" err="1" smtClean="0"/>
              <a:t>exoplanet</a:t>
            </a:r>
            <a:r>
              <a:rPr lang="en-US" dirty="0" smtClean="0"/>
              <a:t> transit observation scheduling.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I’m thinking this chart should disappear in favor of the last one.  It was here to summarize the remaining problem areas for HIPO.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46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Hardware and GSE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6400800" cy="1295400"/>
          </a:xfrm>
        </p:spPr>
        <p:txBody>
          <a:bodyPr/>
          <a:lstStyle/>
          <a:p>
            <a:r>
              <a:rPr lang="en-US" sz="2000" dirty="0" smtClean="0"/>
              <a:t>Flight Hardware</a:t>
            </a:r>
          </a:p>
          <a:p>
            <a:pPr lvl="1"/>
            <a:r>
              <a:rPr lang="en-US" sz="1800" dirty="0" smtClean="0"/>
              <a:t>FAA First Article Conformity, 2006</a:t>
            </a:r>
          </a:p>
          <a:p>
            <a:pPr lvl="1"/>
            <a:r>
              <a:rPr lang="en-US" sz="1800" dirty="0" smtClean="0"/>
              <a:t>Airworthiness long since established</a:t>
            </a:r>
          </a:p>
          <a:p>
            <a:pPr lvl="1"/>
            <a:r>
              <a:rPr lang="en-US" sz="1800" dirty="0" smtClean="0"/>
              <a:t>Many successful line-ops and flights since 2004</a:t>
            </a:r>
          </a:p>
        </p:txBody>
      </p:sp>
      <p:pic>
        <p:nvPicPr>
          <p:cNvPr id="5" name="Picture 4" descr="HIPO_L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437196"/>
            <a:ext cx="5181600" cy="388740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" y="2057400"/>
            <a:ext cx="3200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en-US" sz="1800" dirty="0" smtClean="0"/>
              <a:t>Instrument, rack, cables, spares all complete</a:t>
            </a:r>
          </a:p>
          <a:p>
            <a:pPr lvl="1"/>
            <a:r>
              <a:rPr lang="en-US" sz="1800" dirty="0" smtClean="0"/>
              <a:t>Complete HIPO system shown here</a:t>
            </a:r>
          </a:p>
          <a:p>
            <a:pPr lvl="2"/>
            <a:r>
              <a:rPr lang="en-US" sz="1600" dirty="0" smtClean="0"/>
              <a:t>Instrument</a:t>
            </a:r>
          </a:p>
          <a:p>
            <a:pPr lvl="2"/>
            <a:r>
              <a:rPr lang="en-US" sz="1600" dirty="0" smtClean="0"/>
              <a:t>Rack</a:t>
            </a:r>
          </a:p>
          <a:p>
            <a:pPr lvl="2"/>
            <a:r>
              <a:rPr lang="en-US" sz="1600" dirty="0" smtClean="0"/>
              <a:t>Toolbox</a:t>
            </a:r>
          </a:p>
          <a:p>
            <a:pPr lvl="2"/>
            <a:r>
              <a:rPr lang="en-US" sz="1600" dirty="0" smtClean="0"/>
              <a:t>2 cabinets</a:t>
            </a:r>
          </a:p>
          <a:p>
            <a:pPr lvl="1"/>
            <a:r>
              <a:rPr lang="en-US" sz="1800" dirty="0" smtClean="0"/>
              <a:t>Computer and CCD controller upgrade in work</a:t>
            </a:r>
          </a:p>
        </p:txBody>
      </p:sp>
    </p:spTree>
    <p:extLst>
      <p:ext uri="{BB962C8B-B14F-4D97-AF65-F5344CB8AC3E}">
        <p14:creationId xmlns:p14="http://schemas.microsoft.com/office/powerpoint/2010/main" val="37621101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Hardware and GSE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4876800" cy="5257800"/>
          </a:xfrm>
        </p:spPr>
        <p:txBody>
          <a:bodyPr/>
          <a:lstStyle/>
          <a:p>
            <a:r>
              <a:rPr lang="en-US" dirty="0" smtClean="0"/>
              <a:t>GSE </a:t>
            </a:r>
            <a:r>
              <a:rPr lang="en-US" dirty="0"/>
              <a:t>Status</a:t>
            </a:r>
          </a:p>
          <a:p>
            <a:pPr lvl="1"/>
            <a:r>
              <a:rPr lang="en-US" dirty="0"/>
              <a:t>“Lab” cart only used at Lowell</a:t>
            </a:r>
          </a:p>
          <a:p>
            <a:pPr lvl="1"/>
            <a:r>
              <a:rPr lang="en-US" dirty="0"/>
              <a:t>Installation cart well-used now</a:t>
            </a:r>
          </a:p>
          <a:p>
            <a:pPr lvl="2"/>
            <a:r>
              <a:rPr lang="en-US" dirty="0"/>
              <a:t>Load tested twice</a:t>
            </a:r>
          </a:p>
          <a:p>
            <a:pPr lvl="1"/>
            <a:r>
              <a:rPr lang="en-US" dirty="0" smtClean="0"/>
              <a:t>SI-specific test equipment, tools, spares, supplies kept in toolbox and rolling cabinets</a:t>
            </a:r>
          </a:p>
          <a:p>
            <a:pPr lvl="1"/>
            <a:r>
              <a:rPr lang="en-US" dirty="0" smtClean="0"/>
              <a:t>No shipping containers</a:t>
            </a:r>
          </a:p>
          <a:p>
            <a:pPr lvl="2"/>
            <a:r>
              <a:rPr lang="en-US" dirty="0" smtClean="0"/>
              <a:t>We ship using a rental truck</a:t>
            </a:r>
          </a:p>
          <a:p>
            <a:pPr lvl="2"/>
            <a:r>
              <a:rPr lang="en-US" dirty="0" smtClean="0"/>
              <a:t>16-ft Budget truck preferred</a:t>
            </a:r>
          </a:p>
          <a:p>
            <a:pPr lvl="1"/>
            <a:r>
              <a:rPr lang="en-US" dirty="0" smtClean="0"/>
              <a:t>Items not for flight are all clearly marked</a:t>
            </a:r>
            <a:endParaRPr lang="en-US" dirty="0"/>
          </a:p>
        </p:txBody>
      </p:sp>
      <p:pic>
        <p:nvPicPr>
          <p:cNvPr id="5" name="Picture 4" descr="Budget_SOFIA_small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815902"/>
            <a:ext cx="3581400" cy="2387600"/>
          </a:xfrm>
          <a:prstGeom prst="rect">
            <a:avLst/>
          </a:prstGeom>
        </p:spPr>
      </p:pic>
      <p:pic>
        <p:nvPicPr>
          <p:cNvPr id="6" name="Picture 5" descr="IMG_2608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123119"/>
            <a:ext cx="3581400" cy="26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83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4495800" cy="5257800"/>
          </a:xfrm>
        </p:spPr>
        <p:txBody>
          <a:bodyPr/>
          <a:lstStyle/>
          <a:p>
            <a:r>
              <a:rPr lang="en-US" dirty="0" smtClean="0"/>
              <a:t>HIPO software diagram</a:t>
            </a:r>
          </a:p>
          <a:p>
            <a:r>
              <a:rPr lang="en-US" dirty="0" smtClean="0"/>
              <a:t>Same configuration since 2008</a:t>
            </a:r>
          </a:p>
          <a:p>
            <a:r>
              <a:rPr lang="en-US" dirty="0" smtClean="0"/>
              <a:t>Small mods from time to time</a:t>
            </a:r>
          </a:p>
          <a:p>
            <a:r>
              <a:rPr lang="en-US" dirty="0" smtClean="0"/>
              <a:t>New computer system will include software changes – Solaris -&gt; </a:t>
            </a:r>
            <a:r>
              <a:rPr lang="en-US" dirty="0" err="1" smtClean="0"/>
              <a:t>linux</a:t>
            </a:r>
            <a:endParaRPr lang="en-US" dirty="0" smtClean="0"/>
          </a:p>
          <a:p>
            <a:r>
              <a:rPr lang="en-US" dirty="0" smtClean="0"/>
              <a:t>MCCS interface software current to MCCS v39, February 2014</a:t>
            </a:r>
          </a:p>
          <a:p>
            <a:r>
              <a:rPr lang="en-US" dirty="0" smtClean="0"/>
              <a:t>HIPO guiding still needs a little more line-op time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638800" y="2514600"/>
            <a:ext cx="1066800" cy="8382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Blue LOIS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334000" y="4343400"/>
            <a:ext cx="1066800" cy="8382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Blue LOUI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315200" y="2514600"/>
            <a:ext cx="1066800" cy="8382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Red LOIS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620000" y="4343400"/>
            <a:ext cx="1066800" cy="8382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Red LOUI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77000" y="5638800"/>
            <a:ext cx="1143000" cy="457200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MCCS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400800" y="3581400"/>
            <a:ext cx="1295400" cy="457200"/>
          </a:xfrm>
          <a:prstGeom prst="rect">
            <a:avLst/>
          </a:prstGeom>
          <a:solidFill>
            <a:srgbClr val="CCFFC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Broker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486400" y="1219200"/>
            <a:ext cx="1371600" cy="8382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Blue timing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 &amp; DSP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software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086600" y="1219200"/>
            <a:ext cx="1371600" cy="8382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Red timing &amp; DSP software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3" name="Straight Connector 12"/>
          <p:cNvCxnSpPr>
            <a:stCxn id="10" idx="2"/>
            <a:endCxn id="4" idx="0"/>
          </p:cNvCxnSpPr>
          <p:nvPr/>
        </p:nvCxnSpPr>
        <p:spPr bwMode="auto">
          <a:xfrm>
            <a:off x="6172200" y="2057400"/>
            <a:ext cx="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7772400" y="2057400"/>
            <a:ext cx="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endCxn id="9" idx="1"/>
          </p:cNvCxnSpPr>
          <p:nvPr/>
        </p:nvCxnSpPr>
        <p:spPr bwMode="auto">
          <a:xfrm>
            <a:off x="6172200" y="3352800"/>
            <a:ext cx="22860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>
            <a:endCxn id="9" idx="3"/>
          </p:cNvCxnSpPr>
          <p:nvPr/>
        </p:nvCxnSpPr>
        <p:spPr bwMode="auto">
          <a:xfrm flipH="1">
            <a:off x="7696200" y="3352800"/>
            <a:ext cx="22860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stCxn id="9" idx="1"/>
          </p:cNvCxnSpPr>
          <p:nvPr/>
        </p:nvCxnSpPr>
        <p:spPr bwMode="auto">
          <a:xfrm flipH="1">
            <a:off x="6172200" y="3810000"/>
            <a:ext cx="228600" cy="533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>
            <a:stCxn id="9" idx="3"/>
          </p:cNvCxnSpPr>
          <p:nvPr/>
        </p:nvCxnSpPr>
        <p:spPr bwMode="auto">
          <a:xfrm>
            <a:off x="7696200" y="3810000"/>
            <a:ext cx="228600" cy="533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Rectangle 23"/>
          <p:cNvSpPr/>
          <p:nvPr/>
        </p:nvSpPr>
        <p:spPr bwMode="auto">
          <a:xfrm>
            <a:off x="6629400" y="4495800"/>
            <a:ext cx="838200" cy="762000"/>
          </a:xfrm>
          <a:prstGeom prst="rect">
            <a:avLst/>
          </a:prstGeom>
          <a:solidFill>
            <a:srgbClr val="CCFFC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ＭＳ Ｐゴシック" charset="0"/>
                <a:cs typeface="ＭＳ Ｐゴシック" charset="0"/>
              </a:rPr>
              <a:t>HK viewer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5181600" y="2895600"/>
            <a:ext cx="457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8382000" y="2895600"/>
            <a:ext cx="457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>
            <a:endCxn id="8" idx="1"/>
          </p:cNvCxnSpPr>
          <p:nvPr/>
        </p:nvCxnSpPr>
        <p:spPr bwMode="auto">
          <a:xfrm>
            <a:off x="5181600" y="5867400"/>
            <a:ext cx="1295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7620000" y="5867400"/>
            <a:ext cx="121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5181600" y="2895600"/>
            <a:ext cx="0" cy="2971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8839200" y="2895600"/>
            <a:ext cx="0" cy="2971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>
            <a:stCxn id="24" idx="2"/>
            <a:endCxn id="8" idx="0"/>
          </p:cNvCxnSpPr>
          <p:nvPr/>
        </p:nvCxnSpPr>
        <p:spPr bwMode="auto">
          <a:xfrm>
            <a:off x="7048500" y="5257800"/>
            <a:ext cx="0" cy="381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745091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of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HIPO is a Special Purpose Science Instrument (SSI)</a:t>
            </a:r>
          </a:p>
          <a:p>
            <a:pPr lvl="1"/>
            <a:r>
              <a:rPr lang="en-US" dirty="0" smtClean="0"/>
              <a:t>Development, maintenance, repairs, improvements, and operations are all the responsibility of the SI team</a:t>
            </a:r>
          </a:p>
          <a:p>
            <a:r>
              <a:rPr lang="en-US" dirty="0" smtClean="0"/>
              <a:t>Operations</a:t>
            </a:r>
          </a:p>
          <a:p>
            <a:pPr lvl="1"/>
            <a:r>
              <a:rPr lang="en-US" dirty="0" smtClean="0"/>
              <a:t>Instrument operated by HIPO team</a:t>
            </a:r>
          </a:p>
          <a:p>
            <a:pPr lvl="1"/>
            <a:r>
              <a:rPr lang="en-US" dirty="0"/>
              <a:t>At DAOF depend on USRA staff for </a:t>
            </a:r>
            <a:r>
              <a:rPr lang="en-US" dirty="0" smtClean="0"/>
              <a:t>cryogen </a:t>
            </a:r>
            <a:r>
              <a:rPr lang="en-US" dirty="0"/>
              <a:t>fills</a:t>
            </a:r>
          </a:p>
          <a:p>
            <a:pPr lvl="2"/>
            <a:r>
              <a:rPr lang="en-US" dirty="0" smtClean="0"/>
              <a:t>I’m not allowed to fill my own instrument at the DAOF</a:t>
            </a:r>
            <a:endParaRPr lang="en-US" dirty="0"/>
          </a:p>
          <a:p>
            <a:pPr lvl="2"/>
            <a:r>
              <a:rPr lang="en-US" dirty="0"/>
              <a:t>During times of crew rest </a:t>
            </a:r>
            <a:r>
              <a:rPr lang="en-US" dirty="0" smtClean="0"/>
              <a:t>USRA support is essential</a:t>
            </a:r>
            <a:endParaRPr lang="en-US" dirty="0"/>
          </a:p>
          <a:p>
            <a:r>
              <a:rPr lang="en-US" dirty="0" smtClean="0"/>
              <a:t>Hardware Servicing and Maintenance</a:t>
            </a:r>
          </a:p>
          <a:p>
            <a:pPr lvl="1"/>
            <a:r>
              <a:rPr lang="en-US" dirty="0" smtClean="0"/>
              <a:t>HIPO team responsibility</a:t>
            </a:r>
          </a:p>
          <a:p>
            <a:r>
              <a:rPr lang="en-US" dirty="0" smtClean="0"/>
              <a:t>Software Maintenance</a:t>
            </a:r>
          </a:p>
          <a:p>
            <a:pPr lvl="1"/>
            <a:r>
              <a:rPr lang="en-US" dirty="0"/>
              <a:t>HIPO team </a:t>
            </a:r>
            <a:r>
              <a:rPr lang="en-US" dirty="0" smtClean="0"/>
              <a:t>responsibility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053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Programmatic Overview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HIPO is a Special-purpose Science Instrument (SSI)</a:t>
            </a:r>
          </a:p>
          <a:p>
            <a:pPr lvl="1"/>
            <a:r>
              <a:rPr lang="en-US" dirty="0" smtClean="0"/>
              <a:t>Operated, maintained, upgraded by PI team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esides at PI institution</a:t>
            </a:r>
          </a:p>
          <a:p>
            <a:pPr lvl="1"/>
            <a:r>
              <a:rPr lang="en-US" dirty="0" smtClean="0"/>
              <a:t>Descriptive documentation sufficient for GI to determine feasibility of proposed observation</a:t>
            </a:r>
          </a:p>
          <a:p>
            <a:pPr lvl="1"/>
            <a:r>
              <a:rPr lang="en-US" dirty="0" smtClean="0"/>
              <a:t>GI observations are collaborative</a:t>
            </a:r>
          </a:p>
          <a:p>
            <a:r>
              <a:rPr lang="en-US" dirty="0" smtClean="0"/>
              <a:t>This is a “Commissioning” review, not an “Acceptance” review</a:t>
            </a:r>
          </a:p>
          <a:p>
            <a:pPr lvl="1"/>
            <a:r>
              <a:rPr lang="en-US" dirty="0" smtClean="0"/>
              <a:t>Nothing is being delivered or accepted</a:t>
            </a:r>
          </a:p>
          <a:p>
            <a:pPr lvl="1"/>
            <a:r>
              <a:rPr lang="en-US" dirty="0"/>
              <a:t>Upgrades and modifications of the instrument, in consultation with USRA and NASA, are to be expected.</a:t>
            </a:r>
          </a:p>
          <a:p>
            <a:pPr lvl="1"/>
            <a:r>
              <a:rPr lang="en-US" dirty="0" smtClean="0"/>
              <a:t>The review is a snapshot of the current situation</a:t>
            </a:r>
          </a:p>
        </p:txBody>
      </p:sp>
    </p:spTree>
    <p:extLst>
      <p:ext uri="{BB962C8B-B14F-4D97-AF65-F5344CB8AC3E}">
        <p14:creationId xmlns:p14="http://schemas.microsoft.com/office/powerpoint/2010/main" val="19808590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and Documentation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Drawing package complete at present time; changes expected</a:t>
            </a:r>
          </a:p>
          <a:p>
            <a:r>
              <a:rPr lang="en-US" sz="2000" dirty="0" smtClean="0"/>
              <a:t>Hardware certification documentation at vendors</a:t>
            </a:r>
          </a:p>
          <a:p>
            <a:pPr lvl="1"/>
            <a:r>
              <a:rPr lang="en-US" sz="1800" dirty="0" smtClean="0"/>
              <a:t>Lot numbers and purchase data kept at Lowell</a:t>
            </a:r>
          </a:p>
          <a:p>
            <a:r>
              <a:rPr lang="en-US" sz="2000" dirty="0" smtClean="0"/>
              <a:t>ICD Verification Matrix Complete</a:t>
            </a:r>
          </a:p>
          <a:p>
            <a:r>
              <a:rPr lang="en-US" sz="2000" dirty="0" smtClean="0"/>
              <a:t>Final Commissioning Report</a:t>
            </a:r>
          </a:p>
          <a:p>
            <a:pPr lvl="1"/>
            <a:r>
              <a:rPr lang="en-US" sz="1800" dirty="0" smtClean="0"/>
              <a:t>Individual reports on specific commissioning tests</a:t>
            </a:r>
          </a:p>
          <a:p>
            <a:pPr lvl="1"/>
            <a:r>
              <a:rPr lang="en-US" sz="1800" dirty="0" smtClean="0"/>
              <a:t>Precise photometry and scintillation are research areas</a:t>
            </a:r>
          </a:p>
          <a:p>
            <a:pPr lvl="1"/>
            <a:r>
              <a:rPr lang="en-US" sz="1800" dirty="0" smtClean="0"/>
              <a:t>Image size/shape an ongoing V&amp;V and engineering activity</a:t>
            </a:r>
          </a:p>
          <a:p>
            <a:pPr lvl="1"/>
            <a:r>
              <a:rPr lang="en-US" sz="1800" dirty="0" smtClean="0"/>
              <a:t>Validated science products</a:t>
            </a:r>
          </a:p>
          <a:p>
            <a:pPr lvl="2"/>
            <a:r>
              <a:rPr lang="en-US" sz="1600" dirty="0" smtClean="0"/>
              <a:t>Pluto paper published</a:t>
            </a:r>
          </a:p>
          <a:p>
            <a:pPr lvl="2"/>
            <a:r>
              <a:rPr lang="en-US" sz="1600" dirty="0" smtClean="0"/>
              <a:t>HD 189733 transit paper in work</a:t>
            </a:r>
          </a:p>
          <a:p>
            <a:pPr lvl="2"/>
            <a:r>
              <a:rPr lang="en-US" sz="1600" dirty="0" smtClean="0"/>
              <a:t>GJ1214 </a:t>
            </a:r>
            <a:r>
              <a:rPr lang="en-US" sz="1600" dirty="0" err="1" smtClean="0"/>
              <a:t>lightcurve</a:t>
            </a:r>
            <a:r>
              <a:rPr lang="en-US" sz="1600" dirty="0" smtClean="0"/>
              <a:t> extraction done</a:t>
            </a:r>
          </a:p>
          <a:p>
            <a:r>
              <a:rPr lang="en-US" sz="2000" dirty="0" smtClean="0"/>
              <a:t>Maintenance manual complete (but will be updated)</a:t>
            </a:r>
          </a:p>
          <a:p>
            <a:r>
              <a:rPr lang="en-US" sz="2000" dirty="0" smtClean="0"/>
              <a:t>Data Users Manual</a:t>
            </a:r>
          </a:p>
          <a:p>
            <a:pPr lvl="1"/>
            <a:r>
              <a:rPr lang="en-US" sz="1800" dirty="0" smtClean="0"/>
              <a:t>SPIE data products paper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116259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 and Documentation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HIPO-DCS ICD complete</a:t>
            </a:r>
          </a:p>
          <a:p>
            <a:r>
              <a:rPr lang="en-US" dirty="0"/>
              <a:t>GI Proposer's </a:t>
            </a:r>
            <a:r>
              <a:rPr lang="en-US" dirty="0" smtClean="0"/>
              <a:t>manual</a:t>
            </a:r>
          </a:p>
          <a:p>
            <a:pPr lvl="1"/>
            <a:r>
              <a:rPr lang="en-US" dirty="0"/>
              <a:t>HIPO chapter of SOFIA Observer's </a:t>
            </a:r>
            <a:r>
              <a:rPr lang="en-US" dirty="0" smtClean="0"/>
              <a:t>Handbook</a:t>
            </a:r>
          </a:p>
          <a:p>
            <a:pPr lvl="1"/>
            <a:r>
              <a:rPr lang="en-US" dirty="0"/>
              <a:t>Sensitivity </a:t>
            </a:r>
            <a:r>
              <a:rPr lang="en-US" dirty="0" smtClean="0"/>
              <a:t>spreadsheet</a:t>
            </a:r>
          </a:p>
          <a:p>
            <a:r>
              <a:rPr lang="en-US" dirty="0"/>
              <a:t>HIPO Lab Procedures </a:t>
            </a:r>
            <a:endParaRPr lang="en-US" dirty="0" smtClean="0"/>
          </a:p>
          <a:p>
            <a:pPr lvl="1"/>
            <a:r>
              <a:rPr lang="en-US" dirty="0" smtClean="0"/>
              <a:t>DAOF procedure, lab traveler, or maintenance manual</a:t>
            </a:r>
          </a:p>
          <a:p>
            <a:r>
              <a:rPr lang="en-US" dirty="0" smtClean="0"/>
              <a:t>HIPO Aircraft Procedures</a:t>
            </a:r>
          </a:p>
          <a:p>
            <a:pPr lvl="1"/>
            <a:r>
              <a:rPr lang="en-US" dirty="0" smtClean="0"/>
              <a:t>Mostly DAOF procedures now</a:t>
            </a:r>
          </a:p>
          <a:p>
            <a:pPr lvl="1"/>
            <a:r>
              <a:rPr lang="en-US" dirty="0" smtClean="0"/>
              <a:t>Warm &amp; cold functional tests in maintenance manual</a:t>
            </a:r>
          </a:p>
          <a:p>
            <a:r>
              <a:rPr lang="en-US" dirty="0" smtClean="0"/>
              <a:t>Pre-flight checklist exists.  No red-tag/green-tag items</a:t>
            </a:r>
          </a:p>
          <a:p>
            <a:r>
              <a:rPr lang="en-US" dirty="0" smtClean="0"/>
              <a:t>Lab traveler done, but activities vary a lot</a:t>
            </a:r>
          </a:p>
          <a:p>
            <a:r>
              <a:rPr lang="en-US" dirty="0" smtClean="0"/>
              <a:t>GTO Catalog.  No GTO time requested yet.  2015 Pluto?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5008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 of review and commissioning criteria have been met</a:t>
            </a:r>
          </a:p>
          <a:p>
            <a:r>
              <a:rPr lang="en-US" dirty="0" smtClean="0"/>
              <a:t>HIPO is ready to continue flying</a:t>
            </a:r>
          </a:p>
          <a:p>
            <a:pPr lvl="1"/>
            <a:r>
              <a:rPr lang="en-US" dirty="0" smtClean="0"/>
              <a:t>However HIPO will continue to be modified as agreed</a:t>
            </a:r>
          </a:p>
          <a:p>
            <a:pPr lvl="1"/>
            <a:r>
              <a:rPr lang="en-US" dirty="0" smtClean="0"/>
              <a:t>Optimizing precise photometry capability will be ongoing</a:t>
            </a:r>
          </a:p>
          <a:p>
            <a:pPr lvl="2"/>
            <a:r>
              <a:rPr lang="en-US" dirty="0" smtClean="0"/>
              <a:t>This includes further work toward understanding scintillation</a:t>
            </a:r>
          </a:p>
          <a:p>
            <a:r>
              <a:rPr lang="en-US" dirty="0" smtClean="0"/>
              <a:t>Remaining Problem Areas</a:t>
            </a:r>
          </a:p>
          <a:p>
            <a:pPr lvl="1"/>
            <a:r>
              <a:rPr lang="en-US" dirty="0" smtClean="0"/>
              <a:t>Fully reflective </a:t>
            </a:r>
            <a:r>
              <a:rPr lang="en-US" dirty="0" smtClean="0"/>
              <a:t>tertiary</a:t>
            </a:r>
            <a:endParaRPr lang="en-US" dirty="0"/>
          </a:p>
          <a:p>
            <a:pPr lvl="2"/>
            <a:r>
              <a:rPr lang="en-US" dirty="0" smtClean="0"/>
              <a:t>15-50% efficiency or 40%-240% higher noise</a:t>
            </a:r>
            <a:endParaRPr lang="en-US" dirty="0" smtClean="0"/>
          </a:p>
          <a:p>
            <a:pPr lvl="1"/>
            <a:r>
              <a:rPr lang="en-US" dirty="0" smtClean="0"/>
              <a:t>INF </a:t>
            </a:r>
            <a:r>
              <a:rPr lang="en-US" dirty="0" smtClean="0"/>
              <a:t>blower</a:t>
            </a:r>
          </a:p>
          <a:p>
            <a:pPr lvl="2"/>
            <a:r>
              <a:rPr lang="en-US" dirty="0" smtClean="0"/>
              <a:t>FLITECAM emissivity ~10x too high @ 3 microns</a:t>
            </a:r>
            <a:endParaRPr lang="en-US" dirty="0" smtClean="0"/>
          </a:p>
          <a:p>
            <a:pPr lvl="1"/>
            <a:r>
              <a:rPr lang="en-US" dirty="0" smtClean="0"/>
              <a:t>Pre-</a:t>
            </a:r>
            <a:r>
              <a:rPr lang="en-US" dirty="0" smtClean="0"/>
              <a:t>cooling</a:t>
            </a:r>
          </a:p>
          <a:p>
            <a:pPr lvl="2"/>
            <a:r>
              <a:rPr lang="en-US" dirty="0" smtClean="0"/>
              <a:t>Poor image </a:t>
            </a:r>
            <a:r>
              <a:rPr lang="en-US" dirty="0" smtClean="0"/>
              <a:t>quality for first 60-90 minutes of science </a:t>
            </a:r>
            <a:r>
              <a:rPr lang="en-US" dirty="0" smtClean="0"/>
              <a:t>time</a:t>
            </a:r>
          </a:p>
          <a:p>
            <a:pPr lvl="1"/>
            <a:r>
              <a:rPr lang="en-US" dirty="0"/>
              <a:t>Constraint on landing after sunrise</a:t>
            </a:r>
          </a:p>
          <a:p>
            <a:pPr lvl="2"/>
            <a:r>
              <a:rPr lang="en-US" dirty="0"/>
              <a:t>Serious problem for </a:t>
            </a:r>
            <a:r>
              <a:rPr lang="en-US" dirty="0" err="1"/>
              <a:t>exoplanet</a:t>
            </a:r>
            <a:r>
              <a:rPr lang="en-US" dirty="0"/>
              <a:t> transit observation scheduling</a:t>
            </a:r>
            <a:r>
              <a:rPr lang="en-US" dirty="0" smtClean="0"/>
              <a:t>.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4027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</a:t>
            </a: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Scientific Rationale</a:t>
            </a:r>
          </a:p>
          <a:p>
            <a:pPr lvl="1"/>
            <a:r>
              <a:rPr lang="en-US" dirty="0" smtClean="0"/>
              <a:t>Stellar occultation observations</a:t>
            </a:r>
          </a:p>
          <a:p>
            <a:pPr lvl="2"/>
            <a:r>
              <a:rPr lang="en-US" dirty="0" smtClean="0"/>
              <a:t>Mobility, freedom from clouds essential for these time-critical events</a:t>
            </a:r>
          </a:p>
          <a:p>
            <a:pPr lvl="2"/>
            <a:r>
              <a:rPr lang="en-US" dirty="0" smtClean="0"/>
              <a:t>Co-mount with FLITECAM important in some cases</a:t>
            </a:r>
            <a:endParaRPr lang="en-US" dirty="0"/>
          </a:p>
          <a:p>
            <a:pPr lvl="3"/>
            <a:r>
              <a:rPr lang="en-US" dirty="0" smtClean="0"/>
              <a:t>Original motivation for the FLIPO configuration.</a:t>
            </a:r>
          </a:p>
          <a:p>
            <a:pPr lvl="1"/>
            <a:r>
              <a:rPr lang="en-US" dirty="0" err="1" smtClean="0"/>
              <a:t>Extrasolar</a:t>
            </a:r>
            <a:r>
              <a:rPr lang="en-US" dirty="0" smtClean="0"/>
              <a:t> planet transits</a:t>
            </a:r>
          </a:p>
          <a:p>
            <a:pPr lvl="2"/>
            <a:r>
              <a:rPr lang="en-US" dirty="0" smtClean="0"/>
              <a:t>FLIPO capability looms large in this field</a:t>
            </a:r>
          </a:p>
          <a:p>
            <a:pPr lvl="3"/>
            <a:r>
              <a:rPr lang="en-US" dirty="0" smtClean="0"/>
              <a:t>Critical molecular transitions in FLITECAM/SOFIA wavelength range</a:t>
            </a:r>
          </a:p>
          <a:p>
            <a:pPr lvl="3"/>
            <a:r>
              <a:rPr lang="en-US" dirty="0" smtClean="0"/>
              <a:t>Optical data sensitive to high-altitude “clouds”</a:t>
            </a:r>
          </a:p>
          <a:p>
            <a:pPr lvl="3"/>
            <a:r>
              <a:rPr lang="en-US" dirty="0" smtClean="0"/>
              <a:t>Ability to adapt to developments with new filters may be important</a:t>
            </a:r>
          </a:p>
          <a:p>
            <a:r>
              <a:rPr lang="en-US" dirty="0" smtClean="0"/>
              <a:t>Testing and Engineering Rationale</a:t>
            </a:r>
          </a:p>
          <a:p>
            <a:pPr lvl="1"/>
            <a:r>
              <a:rPr lang="en-US" dirty="0" smtClean="0"/>
              <a:t>Time-resolved imaging capability very useful for test work</a:t>
            </a:r>
          </a:p>
          <a:p>
            <a:pPr lvl="1"/>
            <a:r>
              <a:rPr lang="en-US" dirty="0" smtClean="0"/>
              <a:t>PI’s interest and KAO experience could be applied</a:t>
            </a:r>
          </a:p>
          <a:p>
            <a:pPr lvl="1"/>
            <a:r>
              <a:rPr lang="en-US" dirty="0" smtClean="0"/>
              <a:t>Ability to add specific test capabilities to our SSI is key</a:t>
            </a:r>
          </a:p>
          <a:p>
            <a:r>
              <a:rPr lang="en-US" dirty="0" smtClean="0"/>
              <a:t>So far much more time spent on test than science.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741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HIPO Configuration</a:t>
            </a:r>
            <a:endParaRPr lang="en-US" dirty="0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5181600" cy="4953000"/>
          </a:xfrm>
        </p:spPr>
        <p:txBody>
          <a:bodyPr/>
          <a:lstStyle/>
          <a:p>
            <a:r>
              <a:rPr lang="en-US" dirty="0"/>
              <a:t>Configuration Options</a:t>
            </a:r>
          </a:p>
          <a:p>
            <a:pPr lvl="1"/>
            <a:r>
              <a:rPr lang="en-US" dirty="0"/>
              <a:t>1.  One or two optical channels</a:t>
            </a:r>
          </a:p>
          <a:p>
            <a:pPr lvl="2"/>
            <a:r>
              <a:rPr lang="en-US" dirty="0"/>
              <a:t>Dichroic beamsplitter</a:t>
            </a:r>
          </a:p>
          <a:p>
            <a:pPr lvl="1"/>
            <a:r>
              <a:rPr lang="en-US" dirty="0"/>
              <a:t>2. FLITECAM co-mount</a:t>
            </a:r>
          </a:p>
          <a:p>
            <a:pPr lvl="2"/>
            <a:r>
              <a:rPr lang="en-US" dirty="0"/>
              <a:t>Gold dichroic beamsplitter</a:t>
            </a:r>
          </a:p>
          <a:p>
            <a:pPr lvl="2"/>
            <a:r>
              <a:rPr lang="en-US" dirty="0"/>
              <a:t>Throughput reduction</a:t>
            </a:r>
          </a:p>
          <a:p>
            <a:pPr lvl="1"/>
            <a:r>
              <a:rPr lang="en-US" dirty="0"/>
              <a:t>3. Gate valve window</a:t>
            </a:r>
          </a:p>
          <a:p>
            <a:pPr lvl="2"/>
            <a:r>
              <a:rPr lang="en-US" dirty="0"/>
              <a:t>Eliminates possible seeing issue</a:t>
            </a:r>
          </a:p>
          <a:p>
            <a:pPr lvl="1"/>
            <a:r>
              <a:rPr lang="en-US" dirty="0"/>
              <a:t>4. Bare CCD (no reimaging optics)</a:t>
            </a:r>
          </a:p>
          <a:p>
            <a:pPr lvl="2"/>
            <a:r>
              <a:rPr lang="en-US" dirty="0"/>
              <a:t>Major reconfiguration, not shown</a:t>
            </a:r>
          </a:p>
          <a:p>
            <a:pPr lvl="2"/>
            <a:r>
              <a:rPr lang="en-US" dirty="0"/>
              <a:t>~30% better throughput</a:t>
            </a:r>
          </a:p>
          <a:p>
            <a:pPr lvl="2"/>
            <a:r>
              <a:rPr lang="en-US" dirty="0"/>
              <a:t>~1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 field at 0.055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/pixel</a:t>
            </a:r>
          </a:p>
          <a:p>
            <a:pPr lvl="2"/>
            <a:r>
              <a:rPr lang="en-US" dirty="0"/>
              <a:t>Binning speed penalty</a:t>
            </a:r>
          </a:p>
        </p:txBody>
      </p:sp>
      <p:graphicFrame>
        <p:nvGraphicFramePr>
          <p:cNvPr id="247812" name="Object 4"/>
          <p:cNvGraphicFramePr>
            <a:graphicFrameLocks noChangeAspect="1"/>
          </p:cNvGraphicFramePr>
          <p:nvPr/>
        </p:nvGraphicFramePr>
        <p:xfrm>
          <a:off x="5638800" y="1600200"/>
          <a:ext cx="2782888" cy="389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Document" r:id="rId4" imgW="2782824" imgH="3895344" progId="Word.Document.8">
                  <p:embed/>
                </p:oleObj>
              </mc:Choice>
              <mc:Fallback>
                <p:oleObj name="Document" r:id="rId4" imgW="2782824" imgH="38953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600200"/>
                        <a:ext cx="2782888" cy="389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7813" name="Text Box 5"/>
          <p:cNvSpPr txBox="1">
            <a:spLocks noChangeArrowheads="1"/>
          </p:cNvSpPr>
          <p:nvPr/>
        </p:nvSpPr>
        <p:spPr bwMode="auto">
          <a:xfrm>
            <a:off x="6781800" y="36576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1</a:t>
            </a:r>
          </a:p>
        </p:txBody>
      </p:sp>
      <p:sp>
        <p:nvSpPr>
          <p:cNvPr id="247814" name="Text Box 6"/>
          <p:cNvSpPr txBox="1">
            <a:spLocks noChangeArrowheads="1"/>
          </p:cNvSpPr>
          <p:nvPr/>
        </p:nvSpPr>
        <p:spPr bwMode="auto">
          <a:xfrm>
            <a:off x="6248400" y="51816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3</a:t>
            </a:r>
          </a:p>
        </p:txBody>
      </p:sp>
      <p:sp>
        <p:nvSpPr>
          <p:cNvPr id="247815" name="Text Box 7"/>
          <p:cNvSpPr txBox="1">
            <a:spLocks noChangeArrowheads="1"/>
          </p:cNvSpPr>
          <p:nvPr/>
        </p:nvSpPr>
        <p:spPr bwMode="auto">
          <a:xfrm>
            <a:off x="6781800" y="47244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2</a:t>
            </a:r>
          </a:p>
        </p:txBody>
      </p:sp>
      <p:sp>
        <p:nvSpPr>
          <p:cNvPr id="247816" name="Text Box 8"/>
          <p:cNvSpPr txBox="1">
            <a:spLocks noChangeArrowheads="1"/>
          </p:cNvSpPr>
          <p:nvPr/>
        </p:nvSpPr>
        <p:spPr bwMode="auto">
          <a:xfrm>
            <a:off x="7315200" y="32004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4</a:t>
            </a:r>
          </a:p>
        </p:txBody>
      </p:sp>
      <p:sp>
        <p:nvSpPr>
          <p:cNvPr id="247817" name="Line 9"/>
          <p:cNvSpPr>
            <a:spLocks noChangeShapeType="1"/>
          </p:cNvSpPr>
          <p:nvPr/>
        </p:nvSpPr>
        <p:spPr bwMode="auto">
          <a:xfrm>
            <a:off x="7010400" y="3733800"/>
            <a:ext cx="0" cy="2057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818" name="Line 10"/>
          <p:cNvSpPr>
            <a:spLocks noChangeShapeType="1"/>
          </p:cNvSpPr>
          <p:nvPr/>
        </p:nvSpPr>
        <p:spPr bwMode="auto">
          <a:xfrm flipH="1">
            <a:off x="6400800" y="3733800"/>
            <a:ext cx="609600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819" name="Line 11"/>
          <p:cNvSpPr>
            <a:spLocks noChangeShapeType="1"/>
          </p:cNvSpPr>
          <p:nvPr/>
        </p:nvSpPr>
        <p:spPr bwMode="auto">
          <a:xfrm flipV="1">
            <a:off x="6400800" y="2514600"/>
            <a:ext cx="0" cy="12192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821" name="Line 13"/>
          <p:cNvSpPr>
            <a:spLocks noChangeShapeType="1"/>
          </p:cNvSpPr>
          <p:nvPr/>
        </p:nvSpPr>
        <p:spPr bwMode="auto">
          <a:xfrm>
            <a:off x="7010400" y="2438400"/>
            <a:ext cx="5334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822" name="Line 14"/>
          <p:cNvSpPr>
            <a:spLocks noChangeShapeType="1"/>
          </p:cNvSpPr>
          <p:nvPr/>
        </p:nvSpPr>
        <p:spPr bwMode="auto">
          <a:xfrm>
            <a:off x="7543800" y="2438400"/>
            <a:ext cx="0" cy="6096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823" name="Line 15"/>
          <p:cNvSpPr>
            <a:spLocks noChangeShapeType="1"/>
          </p:cNvSpPr>
          <p:nvPr/>
        </p:nvSpPr>
        <p:spPr bwMode="auto">
          <a:xfrm flipV="1">
            <a:off x="7010400" y="2438400"/>
            <a:ext cx="0" cy="12954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965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HIPO Observing Modes</a:t>
            </a:r>
          </a:p>
        </p:txBody>
      </p:sp>
      <p:graphicFrame>
        <p:nvGraphicFramePr>
          <p:cNvPr id="249929" name="Group 73"/>
          <p:cNvGraphicFramePr>
            <a:graphicFrameLocks noGrp="1"/>
          </p:cNvGraphicFramePr>
          <p:nvPr/>
        </p:nvGraphicFramePr>
        <p:xfrm>
          <a:off x="533400" y="1249363"/>
          <a:ext cx="8077200" cy="4084004"/>
        </p:xfrm>
        <a:graphic>
          <a:graphicData uri="http://schemas.openxmlformats.org/drawingml/2006/table">
            <a:tbl>
              <a:tblPr/>
              <a:tblGrid>
                <a:gridCol w="2174875"/>
                <a:gridCol w="590232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Mode Name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Comments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Find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Repeated readout, used for field acquisition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Single Frames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Ordinary CCD imaging; most cameras only do this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Basic Occultation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Time series with full readout flexibility, multiple subframes.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Fast Occultation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Better duty cycle than basic occultation at high frame rates but only a single subframe can be supported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Pipelined Occultation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Faster integration interval than fast occultation, but only certain special subframes can be supported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Fast Dots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Very fast, uses CCD as analog storage so limited duration.  Used for telescope test work.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Slow Dots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Not very useful with frame transfer CCDs.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Strip Scanning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Used for prediction astrometry and telescope test.  </a:t>
                      </a:r>
                      <a:b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Often called TDI mode.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9920" name="Text Box 64"/>
          <p:cNvSpPr txBox="1">
            <a:spLocks noChangeArrowheads="1"/>
          </p:cNvSpPr>
          <p:nvPr/>
        </p:nvSpPr>
        <p:spPr bwMode="auto">
          <a:xfrm>
            <a:off x="762000" y="5729288"/>
            <a:ext cx="5776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Reference:  Dunham, et al., </a:t>
            </a:r>
            <a:r>
              <a:rPr lang="en-US" sz="1800" i="1"/>
              <a:t>Proc SPIE</a:t>
            </a:r>
            <a:r>
              <a:rPr lang="en-US" sz="1800"/>
              <a:t> </a:t>
            </a:r>
            <a:r>
              <a:rPr lang="en-US" sz="1800" b="1"/>
              <a:t>7014</a:t>
            </a:r>
            <a:r>
              <a:rPr lang="en-US" sz="1800"/>
              <a:t>, 164-173 (2008)</a:t>
            </a:r>
          </a:p>
        </p:txBody>
      </p:sp>
    </p:spTree>
    <p:extLst>
      <p:ext uri="{BB962C8B-B14F-4D97-AF65-F5344CB8AC3E}">
        <p14:creationId xmlns:p14="http://schemas.microsoft.com/office/powerpoint/2010/main" val="4081897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HIPO Performance</a:t>
            </a:r>
          </a:p>
        </p:txBody>
      </p:sp>
      <p:graphicFrame>
        <p:nvGraphicFramePr>
          <p:cNvPr id="248890" name="Group 58"/>
          <p:cNvGraphicFramePr>
            <a:graphicFrameLocks noGrp="1"/>
          </p:cNvGraphicFramePr>
          <p:nvPr/>
        </p:nvGraphicFramePr>
        <p:xfrm>
          <a:off x="685800" y="990600"/>
          <a:ext cx="7772400" cy="4811777"/>
        </p:xfrm>
        <a:graphic>
          <a:graphicData uri="http://schemas.openxmlformats.org/drawingml/2006/table">
            <a:tbl>
              <a:tblPr/>
              <a:tblGrid>
                <a:gridCol w="1981200"/>
                <a:gridCol w="5791200"/>
              </a:tblGrid>
              <a:tr h="355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Parameter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Discussion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Read Noise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 e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-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at 200 kpx/sec and 8 e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-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at 1 Mpx/s, both unbinned.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11 e- at 1 Mpx/s binned 3x3.  Sky limited in most cases.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Time Accuracy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3.5 microsecond delay in DSP trigger loop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Position accuracy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 meters (SA off), GPS limited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Read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11-22 Hz, 3 80x80 subframes binned 3x3 depending on pos</a:t>
                      </a:r>
                      <a:r>
                        <a:rPr kumimoji="0" lang="ja-JP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</a:rPr>
                        <a:t>’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80 Hz, 1 80x80 subframe binned 3x3 in pipelined occ. mode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Optics Throughput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Blue side:  66-73% for 0.34 - 0.64 micron range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Red side:  72-82% for 0.46 - 1.0 micron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CCDs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e2v CCD47-20 1K frame transfer, thinned back-illuminated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e2v CCD67 256x256 frame transfer, thinned back-illuminated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Field of View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5.7</a:t>
                      </a:r>
                      <a:r>
                        <a:rPr kumimoji="0" lang="ja-JP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</a:rPr>
                        <a:t>’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square, 0.33 </a:t>
                      </a:r>
                      <a:r>
                        <a:rPr kumimoji="0" lang="ja-JP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</a:rPr>
                        <a:t>“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/pixel (unbinned) w/ reimaging, CCD47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2.8</a:t>
                      </a:r>
                      <a:r>
                        <a:rPr kumimoji="0" lang="ja-JP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</a:rPr>
                        <a:t>’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square, 0.66 </a:t>
                      </a:r>
                      <a:r>
                        <a:rPr kumimoji="0" lang="ja-JP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</a:rPr>
                        <a:t>“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/pixel (unbinned) w/ reimaging, CCD67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Potential upgrades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Special filters, low-resolution grism, new CCDs, IMC, 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8885" name="Text Box 53"/>
          <p:cNvSpPr txBox="1">
            <a:spLocks noChangeArrowheads="1"/>
          </p:cNvSpPr>
          <p:nvPr/>
        </p:nvSpPr>
        <p:spPr bwMode="auto">
          <a:xfrm>
            <a:off x="762000" y="5881688"/>
            <a:ext cx="5776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Reference:  Dunham, et al., </a:t>
            </a:r>
            <a:r>
              <a:rPr lang="en-US" sz="1800" i="1"/>
              <a:t>Proc SPIE</a:t>
            </a:r>
            <a:r>
              <a:rPr lang="en-US" sz="1800"/>
              <a:t> </a:t>
            </a:r>
            <a:r>
              <a:rPr lang="en-US" sz="1800" b="1"/>
              <a:t>7014</a:t>
            </a:r>
            <a:r>
              <a:rPr lang="en-US" sz="1800"/>
              <a:t>, 164-173 (2008)</a:t>
            </a:r>
          </a:p>
        </p:txBody>
      </p:sp>
    </p:spTree>
    <p:extLst>
      <p:ext uri="{BB962C8B-B14F-4D97-AF65-F5344CB8AC3E}">
        <p14:creationId xmlns:p14="http://schemas.microsoft.com/office/powerpoint/2010/main" val="30464754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Pluto Occultation Observational Circumstances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2717800" cy="4876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1800" dirty="0" smtClean="0">
                <a:cs typeface="+mn-cs"/>
              </a:rPr>
              <a:t>Plan of attack: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 smtClean="0">
                <a:cs typeface="+mn-cs"/>
              </a:rPr>
              <a:t>Early calibration leg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 smtClean="0">
                <a:cs typeface="+mn-cs"/>
              </a:rPr>
              <a:t>Test work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 smtClean="0">
                <a:cs typeface="+mn-cs"/>
              </a:rPr>
              <a:t>Final prediction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>
                <a:cs typeface="+mn-cs"/>
              </a:rPr>
              <a:t>Data from USNO Flagstaff Station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>
                <a:cs typeface="+mn-cs"/>
              </a:rPr>
              <a:t>ftp to MIT for instant analysis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>
                <a:cs typeface="+mn-cs"/>
              </a:rPr>
              <a:t>Iridium telephone update to flight deck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>
                <a:cs typeface="+mn-cs"/>
              </a:rPr>
              <a:t>F</a:t>
            </a:r>
            <a:r>
              <a:rPr lang="en-US" sz="1600" dirty="0" smtClean="0">
                <a:cs typeface="+mn-cs"/>
              </a:rPr>
              <a:t>light plan updated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 smtClean="0">
                <a:cs typeface="+mn-cs"/>
              </a:rPr>
              <a:t>Turn at updated time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 smtClean="0">
                <a:cs typeface="+mn-cs"/>
              </a:rPr>
              <a:t>Observe event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 smtClean="0">
                <a:cs typeface="+mn-cs"/>
              </a:rPr>
              <a:t>Test work on the way home till sunrise</a:t>
            </a:r>
          </a:p>
        </p:txBody>
      </p:sp>
      <p:pic>
        <p:nvPicPr>
          <p:cNvPr id="16387" name="Picture 6" descr="Google-Earth_Plu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1219200"/>
            <a:ext cx="60642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829300" y="2197100"/>
            <a:ext cx="2400300" cy="1363663"/>
            <a:chOff x="5829300" y="2197100"/>
            <a:chExt cx="2400300" cy="1363663"/>
          </a:xfrm>
        </p:grpSpPr>
        <p:sp>
          <p:nvSpPr>
            <p:cNvPr id="2" name="Dodecagon 1"/>
            <p:cNvSpPr/>
            <p:nvPr/>
          </p:nvSpPr>
          <p:spPr bwMode="auto">
            <a:xfrm>
              <a:off x="7286625" y="2197100"/>
              <a:ext cx="76200" cy="76200"/>
            </a:xfrm>
            <a:prstGeom prst="dodecago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Dodecagon 6"/>
            <p:cNvSpPr/>
            <p:nvPr/>
          </p:nvSpPr>
          <p:spPr bwMode="auto">
            <a:xfrm>
              <a:off x="6329363" y="2532063"/>
              <a:ext cx="76200" cy="76200"/>
            </a:xfrm>
            <a:prstGeom prst="dodecago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Dodecagon 7"/>
            <p:cNvSpPr/>
            <p:nvPr/>
          </p:nvSpPr>
          <p:spPr bwMode="auto">
            <a:xfrm>
              <a:off x="5829300" y="3484563"/>
              <a:ext cx="76200" cy="76200"/>
            </a:xfrm>
            <a:prstGeom prst="dodecago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Dodecagon 8"/>
            <p:cNvSpPr/>
            <p:nvPr/>
          </p:nvSpPr>
          <p:spPr bwMode="auto">
            <a:xfrm>
              <a:off x="8153400" y="2514600"/>
              <a:ext cx="76200" cy="76200"/>
            </a:xfrm>
            <a:prstGeom prst="dodecago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4" name="Straight Connector 3"/>
            <p:cNvCxnSpPr>
              <a:stCxn id="7" idx="1"/>
              <a:endCxn id="2" idx="7"/>
            </p:cNvCxnSpPr>
            <p:nvPr/>
          </p:nvCxnSpPr>
          <p:spPr bwMode="auto">
            <a:xfrm flipV="1">
              <a:off x="6405563" y="2244725"/>
              <a:ext cx="881062" cy="31432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>
              <a:stCxn id="2" idx="2"/>
              <a:endCxn id="9" idx="9"/>
            </p:cNvCxnSpPr>
            <p:nvPr/>
          </p:nvCxnSpPr>
          <p:spPr bwMode="auto">
            <a:xfrm>
              <a:off x="7362825" y="2244725"/>
              <a:ext cx="801688" cy="2794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>
              <a:stCxn id="8" idx="1"/>
              <a:endCxn id="9" idx="6"/>
            </p:cNvCxnSpPr>
            <p:nvPr/>
          </p:nvCxnSpPr>
          <p:spPr bwMode="auto">
            <a:xfrm flipV="1">
              <a:off x="5905500" y="2581275"/>
              <a:ext cx="2259013" cy="93027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6" name="Straight Arrow Connector 5"/>
          <p:cNvCxnSpPr/>
          <p:nvPr/>
        </p:nvCxnSpPr>
        <p:spPr bwMode="auto">
          <a:xfrm flipH="1" flipV="1">
            <a:off x="5410200" y="3886200"/>
            <a:ext cx="152400" cy="228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CFFCC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3505200" y="3911600"/>
            <a:ext cx="4495800" cy="482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91" name="Oval 18"/>
          <p:cNvSpPr>
            <a:spLocks noChangeArrowheads="1"/>
          </p:cNvSpPr>
          <p:nvPr/>
        </p:nvSpPr>
        <p:spPr bwMode="auto">
          <a:xfrm>
            <a:off x="5635625" y="3794125"/>
            <a:ext cx="762000" cy="762000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367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SD Sample Mar 2006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ISD Sample Mar 2006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ISD Sample Mar 2006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D Sample Mar 2006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D Sample Mar 2006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D Sample Mar 2006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D Sample Mar 2006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D Sample Mar 2006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D Sample Mar 2006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Settings\jkephart\Desktop\ISD Sample Mar 2006.ppt</Template>
  <TotalTime>10692</TotalTime>
  <Words>2680</Words>
  <Application>Microsoft Macintosh PowerPoint</Application>
  <PresentationFormat>On-screen Show (4:3)</PresentationFormat>
  <Paragraphs>519</Paragraphs>
  <Slides>42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ISD Sample Mar 2006</vt:lpstr>
      <vt:lpstr>Document</vt:lpstr>
      <vt:lpstr>PowerPoint Presentation</vt:lpstr>
      <vt:lpstr>Outline</vt:lpstr>
      <vt:lpstr>Programmatic Overview I</vt:lpstr>
      <vt:lpstr>Programmatic Overview II</vt:lpstr>
      <vt:lpstr>Instrument Overview</vt:lpstr>
      <vt:lpstr>HIPO Configuration</vt:lpstr>
      <vt:lpstr>HIPO Observing Modes</vt:lpstr>
      <vt:lpstr>HIPO Performance</vt:lpstr>
      <vt:lpstr>Pluto Occultation Observational Circumstances</vt:lpstr>
      <vt:lpstr>2011 Pluto Occultation Light Curves</vt:lpstr>
      <vt:lpstr>HD 189733 Transit</vt:lpstr>
      <vt:lpstr>HD 189733 Transit</vt:lpstr>
      <vt:lpstr>GJ1214 Transit</vt:lpstr>
      <vt:lpstr>Special Test Capabilities</vt:lpstr>
      <vt:lpstr>Flange Fiducial</vt:lpstr>
      <vt:lpstr>Pupil Viewing</vt:lpstr>
      <vt:lpstr>Instrument Overview</vt:lpstr>
      <vt:lpstr>High-speed Imaging</vt:lpstr>
      <vt:lpstr>Internal Jitter Test Fixture</vt:lpstr>
      <vt:lpstr>Performance Test Results</vt:lpstr>
      <vt:lpstr>HC-01:  Cosmic Rays</vt:lpstr>
      <vt:lpstr>HC-01: Cosmic Rays</vt:lpstr>
      <vt:lpstr>HC-02:  Twilight Sky Brightness</vt:lpstr>
      <vt:lpstr>HC-02:  Twilight Sky Brightness</vt:lpstr>
      <vt:lpstr>HC-03:  Image Size and Shape</vt:lpstr>
      <vt:lpstr>HC-03:  Image Size and Shape</vt:lpstr>
      <vt:lpstr>HC-03:  Image Size and Shape</vt:lpstr>
      <vt:lpstr>HC-03:  Image Size and Shape</vt:lpstr>
      <vt:lpstr>HC-08:  Throughput and Extinction</vt:lpstr>
      <vt:lpstr>HC-08:  Throughput and Extinction</vt:lpstr>
      <vt:lpstr>HC-08:  Throughput and Extinction</vt:lpstr>
      <vt:lpstr>HC-09 and -04:  Precise Photometry and Scintillation</vt:lpstr>
      <vt:lpstr>HC-09 and -04:  Precise Photometry and Scintillation</vt:lpstr>
      <vt:lpstr>HC-13:  Humidity and Temperature</vt:lpstr>
      <vt:lpstr>Problem Areas</vt:lpstr>
      <vt:lpstr>Flight Hardware and GSE Status</vt:lpstr>
      <vt:lpstr>Flight Hardware and GSE Status</vt:lpstr>
      <vt:lpstr>Software Status</vt:lpstr>
      <vt:lpstr>Concept of Operations</vt:lpstr>
      <vt:lpstr>Verification and Documentation Status</vt:lpstr>
      <vt:lpstr>Verification and Documentation Status</vt:lpstr>
      <vt:lpstr>Conclusion</vt:lpstr>
    </vt:vector>
  </TitlesOfParts>
  <Company>Carol Carroll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Workpackage Monthly Status Report</dc:title>
  <dc:creator>Carol Carroll</dc:creator>
  <cp:lastModifiedBy>Edward Dunham</cp:lastModifiedBy>
  <cp:revision>427</cp:revision>
  <cp:lastPrinted>2014-05-02T00:57:43Z</cp:lastPrinted>
  <dcterms:created xsi:type="dcterms:W3CDTF">2005-09-20T19:12:12Z</dcterms:created>
  <dcterms:modified xsi:type="dcterms:W3CDTF">2014-05-02T20:39:21Z</dcterms:modified>
</cp:coreProperties>
</file>