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19" r:id="rId3"/>
    <p:sldId id="327" r:id="rId4"/>
    <p:sldId id="331" r:id="rId5"/>
    <p:sldId id="320" r:id="rId6"/>
    <p:sldId id="336" r:id="rId7"/>
    <p:sldId id="339" r:id="rId8"/>
    <p:sldId id="332" r:id="rId9"/>
    <p:sldId id="321" r:id="rId10"/>
    <p:sldId id="312" r:id="rId11"/>
    <p:sldId id="296" r:id="rId12"/>
    <p:sldId id="266" r:id="rId13"/>
    <p:sldId id="345" r:id="rId14"/>
    <p:sldId id="299" r:id="rId15"/>
    <p:sldId id="341" r:id="rId16"/>
    <p:sldId id="262" r:id="rId17"/>
    <p:sldId id="333" r:id="rId18"/>
    <p:sldId id="34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5" autoAdjust="0"/>
    <p:restoredTop sz="99752" autoAdjust="0"/>
  </p:normalViewPr>
  <p:slideViewPr>
    <p:cSldViewPr>
      <p:cViewPr>
        <p:scale>
          <a:sx n="66" d="100"/>
          <a:sy n="66" d="100"/>
        </p:scale>
        <p:origin x="-87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F75E1-F06D-4848-9982-20F0897308F8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B1CF0-3B80-4CD1-9444-B19C4CED5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B1CF0-3B80-4CD1-9444-B19C4CED52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ACF80-3FA1-42BA-997E-F7655C94C2B0}" type="slidenum">
              <a:rPr lang="en-US"/>
              <a:pPr/>
              <a:t>10</a:t>
            </a:fld>
            <a:endParaRPr lang="en-US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Brian Skiff at the telescope on one of 1200 nights. </a:t>
            </a:r>
          </a:p>
          <a:p>
            <a:r>
              <a:rPr lang="en-US"/>
              <a:t>Brian devoted about 3 man years over a decade and a half, observing solo on this funded project.</a:t>
            </a:r>
          </a:p>
          <a:p>
            <a:r>
              <a:rPr lang="en-US"/>
              <a:t>These are pairwise lightcurves of the four stars of a quartet group containing  a star with a  cyclical variation of about 0.06 ma. </a:t>
            </a:r>
          </a:p>
          <a:p>
            <a:r>
              <a:rPr lang="en-US"/>
              <a:t>Our data now extend to 20 years, counting the additions from Fairborn Observatory robot telescopes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CD162EF-1012-4020-A20E-5890CE0805E0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11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/>
          </p:nvPr>
        </p:nvSpPr>
        <p:spPr>
          <a:xfrm>
            <a:off x="686361" y="4342535"/>
            <a:ext cx="5479676" cy="41072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C1D90-49DF-4A83-ABCC-2D0231F46DE2}" type="slidenum">
              <a:rPr lang="en-US"/>
              <a:pPr/>
              <a:t>12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CD3349A-A078-4F8A-91B0-AFFE3B8FCAEC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13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686361" y="4342535"/>
            <a:ext cx="5479676" cy="41072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C905A09-1237-4C96-A3F7-6000B0BD955D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14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/>
          </p:nvPr>
        </p:nvSpPr>
        <p:spPr>
          <a:xfrm>
            <a:off x="686361" y="4342535"/>
            <a:ext cx="5479676" cy="41072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B1CF0-3B80-4CD1-9444-B19C4CED52F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F5BFC-5784-495B-B793-B255EBB799D7}" type="slidenum">
              <a:rPr lang="en-US"/>
              <a:pPr/>
              <a:t>16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NOAA climatologist J. Murray Mitchell, JR. appealed to John Hall, Lowell Directory, begging him to restart the solar variations program.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B1CF0-3B80-4CD1-9444-B19C4CED52F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B1CF0-3B80-4CD1-9444-B19C4CED52F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</a:t>
            </a:r>
            <a:r>
              <a:rPr lang="en-US" dirty="0" err="1" smtClean="0"/>
              <a:t>douglass</a:t>
            </a:r>
            <a:r>
              <a:rPr lang="en-US" baseline="0" dirty="0" smtClean="0"/>
              <a:t> at the 24 inch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B1CF0-3B80-4CD1-9444-B19C4CED52F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B1CF0-3B80-4CD1-9444-B19C4CED52F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B1CF0-3B80-4CD1-9444-B19C4CED52F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F1EC7-DB67-4F4A-A30F-1D251259BEAE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results for Uranus and Neptune is inconclusive, in part because we didn’t yet have a good value for the </a:t>
            </a:r>
            <a:r>
              <a:rPr lang="en-US" dirty="0" err="1"/>
              <a:t>oblateness</a:t>
            </a:r>
            <a:r>
              <a:rPr lang="en-US" dirty="0"/>
              <a:t> of Uranus. This doesn’t really get settled until we had spacecraft imaging.</a:t>
            </a:r>
          </a:p>
          <a:p>
            <a:r>
              <a:rPr lang="en-US" dirty="0"/>
              <a:t>But the work on Sun-like stars if fundamental, unique, and set the standard for a generation.</a:t>
            </a:r>
          </a:p>
          <a:p>
            <a:r>
              <a:rPr lang="en-US" dirty="0"/>
              <a:t>In this 1966 report, authors admitted that they hadn’t learned anything about the Sun (due to intrinsic planetary variability), but they did set sub-1% limits to the variability of a dozen sunlike stars.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B1CF0-3B80-4CD1-9444-B19C4CED52F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B1CF0-3B80-4CD1-9444-B19C4CED52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B1CF0-3B80-4CD1-9444-B19C4CED52F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83ECF-AA96-44C7-8A80-A36086AE41D7}" type="slidenum">
              <a:rPr lang="en-US"/>
              <a:pPr/>
              <a:t>9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Abbott’s intuition was correct, but his measurement was wrong. Shortly after launch of the Solar Maximum Mission in 1980, a dip of total irradiance was recorded as a sunspot group transited the solar disk. The dip is about 0.2%, a far cry from Abbott’s 2%</a:t>
            </a:r>
          </a:p>
          <a:p>
            <a:r>
              <a:rPr lang="en-US"/>
              <a:t>Dick Willson, then at CalTech, was the developer of the electric substitution activity cavity radiometer.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F850-94FA-4C1F-AC5C-D42F5CAC7566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FBAD-C3F7-4A56-A43A-7A0B1ABA0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F850-94FA-4C1F-AC5C-D42F5CAC7566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FBAD-C3F7-4A56-A43A-7A0B1ABA0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F850-94FA-4C1F-AC5C-D42F5CAC7566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FBAD-C3F7-4A56-A43A-7A0B1ABA0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C1F7B0-B0E7-4850-A5A4-6BDEB10624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F850-94FA-4C1F-AC5C-D42F5CAC7566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FBAD-C3F7-4A56-A43A-7A0B1ABA0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F850-94FA-4C1F-AC5C-D42F5CAC7566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FBAD-C3F7-4A56-A43A-7A0B1ABA0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F850-94FA-4C1F-AC5C-D42F5CAC7566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FBAD-C3F7-4A56-A43A-7A0B1ABA0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F850-94FA-4C1F-AC5C-D42F5CAC7566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FBAD-C3F7-4A56-A43A-7A0B1ABA0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F850-94FA-4C1F-AC5C-D42F5CAC7566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FBAD-C3F7-4A56-A43A-7A0B1ABA0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F850-94FA-4C1F-AC5C-D42F5CAC7566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FBAD-C3F7-4A56-A43A-7A0B1ABA0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  <a:cs typeface="Times New Roman" pitchFamily="18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F850-94FA-4C1F-AC5C-D42F5CAC7566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FBAD-C3F7-4A56-A43A-7A0B1ABA0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F850-94FA-4C1F-AC5C-D42F5CAC7566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FBAD-C3F7-4A56-A43A-7A0B1ABA0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9F850-94FA-4C1F-AC5C-D42F5CAC7566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1FBAD-C3F7-4A56-A43A-7A0B1ABA0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Solar Variability After Dark</a:t>
            </a:r>
            <a:r>
              <a:rPr lang="en-US" sz="7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Photometric evidence and some dead ends from stars and planets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429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Wes Lockwood, Lowell Observatory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1984-2007: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Measuring sunlike stars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8382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990600" y="457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52231" name="Picture 7" descr="bas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143000"/>
            <a:ext cx="1496060" cy="17373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43200" y="1143000"/>
            <a:ext cx="6198669" cy="4673600"/>
          </a:xfrm>
          <a:prstGeom prst="rect">
            <a:avLst/>
          </a:prstGeom>
          <a:solidFill>
            <a:srgbClr val="FFFF00">
              <a:alpha val="2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352800" y="6096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night by night                     yearly avgs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radickDSC06116crop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8600" y="2971800"/>
            <a:ext cx="1917086" cy="17373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 descr="wes21crop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4800" y="4800600"/>
            <a:ext cx="1779735" cy="17373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52400" y="1295400"/>
            <a:ext cx="2268038" cy="28194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pic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152400" y="4267200"/>
            <a:ext cx="4293702" cy="246888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pic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0" y="1"/>
            <a:ext cx="891648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3352" rIns="81639" bIns="40820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Lowell’s “SSS” project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685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Solar Stellar Spectrograph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offin-hom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95740" y="1295400"/>
            <a:ext cx="5119660" cy="4466642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Robotic photometry at  Fairborn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245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22576" y="1783080"/>
            <a:ext cx="6477000" cy="4297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2743200" y="6096000"/>
            <a:ext cx="61722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Tennessee State Univ. telescopes at Fairborn Observatory</a:t>
            </a: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152400" y="3352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Lou Boyd, input</a:t>
            </a: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152400" y="6096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Greg Henry, output</a:t>
            </a:r>
          </a:p>
        </p:txBody>
      </p:sp>
      <p:pic>
        <p:nvPicPr>
          <p:cNvPr id="232461" name="Picture 13" descr="boyd2cro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990600"/>
            <a:ext cx="1990725" cy="22621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2463" name="Picture 15" descr="henry_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3962400"/>
            <a:ext cx="1968500" cy="2133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14720" y="228600"/>
            <a:ext cx="8294400" cy="6354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3352" rIns="81639" bIns="40820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Variations of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Sun-like stars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80" y="1286056"/>
            <a:ext cx="7130880" cy="55719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7" name="Right Arrow 4"/>
          <p:cNvSpPr>
            <a:spLocks noChangeArrowheads="1"/>
          </p:cNvSpPr>
          <p:nvPr/>
        </p:nvSpPr>
        <p:spPr bwMode="auto">
          <a:xfrm>
            <a:off x="3396960" y="4327655"/>
            <a:ext cx="472320" cy="276509"/>
          </a:xfrm>
          <a:prstGeom prst="rightArrow">
            <a:avLst>
              <a:gd name="adj1" fmla="val 50000"/>
              <a:gd name="adj2" fmla="val 4871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42240" y="304800"/>
            <a:ext cx="8501760" cy="6692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3352" rIns="81639" bIns="40820"/>
          <a:lstStyle/>
          <a:p>
            <a:pPr algn="just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Activity-brightness correlations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81" y="2150146"/>
            <a:ext cx="9142560" cy="3554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5" name="Right Arrow 4"/>
          <p:cNvSpPr>
            <a:spLocks noChangeArrowheads="1"/>
          </p:cNvSpPr>
          <p:nvPr/>
        </p:nvSpPr>
        <p:spPr bwMode="auto">
          <a:xfrm rot="4241896">
            <a:off x="1835263" y="3350528"/>
            <a:ext cx="341315" cy="302400"/>
          </a:xfrm>
          <a:prstGeom prst="rightArrow">
            <a:avLst>
              <a:gd name="adj1" fmla="val 50000"/>
              <a:gd name="adj2" fmla="val 4986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0246" name="Right Arrow 9"/>
          <p:cNvSpPr>
            <a:spLocks noChangeArrowheads="1"/>
          </p:cNvSpPr>
          <p:nvPr/>
        </p:nvSpPr>
        <p:spPr bwMode="auto">
          <a:xfrm rot="-7781089">
            <a:off x="6492943" y="4128930"/>
            <a:ext cx="341315" cy="300960"/>
          </a:xfrm>
          <a:prstGeom prst="rightArrow">
            <a:avLst>
              <a:gd name="adj1" fmla="val 50000"/>
              <a:gd name="adj2" fmla="val 50099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pic>
        <p:nvPicPr>
          <p:cNvPr id="9" name="Picture 2" descr="C:\Users\Jeff\Desktop\hkby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0" y="1981200"/>
            <a:ext cx="4191000" cy="373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4"/>
          <p:cNvSpPr>
            <a:spLocks noChangeArrowheads="1"/>
          </p:cNvSpPr>
          <p:nvPr/>
        </p:nvSpPr>
        <p:spPr bwMode="auto">
          <a:xfrm rot="11862172">
            <a:off x="6514896" y="4311933"/>
            <a:ext cx="341315" cy="302400"/>
          </a:xfrm>
          <a:prstGeom prst="rightArrow">
            <a:avLst>
              <a:gd name="adj1" fmla="val 40200"/>
              <a:gd name="adj2" fmla="val 4986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1524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HK activity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1524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brightness variation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1524000" y="5943600"/>
            <a:ext cx="11308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58132" y="3244334"/>
            <a:ext cx="540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258132" y="3244334"/>
            <a:ext cx="627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Age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Age</a:t>
            </a:r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next 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686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Lowell SSS project and the Fairborn APT photometry project continue to characterize variability among the closest solar analogs (“solar twins”).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seek evidence of “grand minima” like the Maunder Minimum.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Kepler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may reveal portions of low level solar-like activity cycles (but for only 4 years).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9530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And…finally, after 1971, the remnant of the planetary photometry continues, now in its 61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year, mapping out seasonal variations of planetary albedo.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1970: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J. Murray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Mitchell. Jr. writes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 </a:t>
            </a:r>
          </a:p>
        </p:txBody>
      </p:sp>
      <p:sp>
        <p:nvSpPr>
          <p:cNvPr id="108548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108549" name="Picture 5" descr="mitchell_j_murray_f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990600"/>
            <a:ext cx="3276600" cy="2890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8551" name="Picture 7" descr="Mitchell-p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67200" y="990600"/>
            <a:ext cx="4267200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8552" name="Picture 8" descr="mitchell-plea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4800" y="4114800"/>
            <a:ext cx="8647113" cy="1571625"/>
          </a:xfrm>
          <a:prstGeom prst="rect">
            <a:avLst/>
          </a:prstGeom>
          <a:solidFill>
            <a:srgbClr val="FF9900"/>
          </a:solidFill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geuranus_disk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62400" y="914400"/>
            <a:ext cx="5048646" cy="297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Picture 7" descr="neptune_2disks50age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62400" y="3962400"/>
            <a:ext cx="5066063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1524000"/>
            <a:ext cx="3581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60 years of Lowell photometry produces surprises and a unique long- term record for planetary science.</a:t>
            </a:r>
          </a:p>
          <a:p>
            <a:pPr algn="ctr"/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Uranus and Neptune over 60 years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487362"/>
          </a:xfrm>
        </p:spPr>
        <p:txBody>
          <a:bodyPr>
            <a:noAutofit/>
          </a:bodyPr>
          <a:lstStyle/>
          <a:p>
            <a:r>
              <a:rPr lang="en-US" dirty="0" smtClean="0"/>
              <a:t>A curious connection</a:t>
            </a:r>
            <a:endParaRPr lang="en-US" dirty="0"/>
          </a:p>
        </p:txBody>
      </p:sp>
      <p:pic>
        <p:nvPicPr>
          <p:cNvPr id="35842" name="Picture 2" descr="http://upload.wikimedia.org/wikipedia/commons/thumb/3/3e/Percival_Lowell.jpg/225px-Percival_Lowel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1219200"/>
            <a:ext cx="2143125" cy="2695575"/>
          </a:xfrm>
          <a:prstGeom prst="rect">
            <a:avLst/>
          </a:prstGeom>
          <a:noFill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62600" y="1123054"/>
            <a:ext cx="2362200" cy="298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C:\Users\user\Pictures\Pictures\Lowell\history\2006-8-IMG_7733crop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3400" y="4038600"/>
            <a:ext cx="3165475" cy="2650865"/>
          </a:xfrm>
          <a:prstGeom prst="rect">
            <a:avLst/>
          </a:prstGeom>
          <a:noFill/>
        </p:spPr>
      </p:pic>
      <p:pic>
        <p:nvPicPr>
          <p:cNvPr id="1026" name="Picture 2" descr="I:\Sunasastar\a_0284-238w297h.t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48000" y="1219200"/>
            <a:ext cx="2179637" cy="2700337"/>
          </a:xfrm>
          <a:prstGeom prst="rect">
            <a:avLst/>
          </a:prstGeom>
          <a:noFill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48000" y="1219200"/>
            <a:ext cx="2178050" cy="271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86200" y="4038600"/>
            <a:ext cx="510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What followed in six weeks of March and early April of 1894 was a comic opera of a one-man, whirlwind site-survey – made by rail and horse-drawn wagon with a small telescope and a large stack of Western Union Telegraph blanks, the latter to keep his anxious employer advised, in  real time, of nightly measures of  the skies.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---book review by Jack Eddy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Getting started 1950</a:t>
            </a:r>
            <a:endParaRPr lang="en-US" dirty="0"/>
          </a:p>
        </p:txBody>
      </p:sp>
      <p:pic>
        <p:nvPicPr>
          <p:cNvPr id="3" name="Picture 2" descr="harrywexle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00" y="838200"/>
            <a:ext cx="1733204" cy="192024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4" name="Picture 5" descr="I:\hjohnson_h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86200" y="838200"/>
            <a:ext cx="1399965" cy="192024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0" descr="serk_150_resize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10200" y="838200"/>
            <a:ext cx="1522425" cy="192024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1" descr="Mike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86600" y="838200"/>
            <a:ext cx="1280160" cy="192024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giclas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057400" y="838200"/>
            <a:ext cx="1695463" cy="1920240"/>
          </a:xfrm>
          <a:prstGeom prst="rect">
            <a:avLst/>
          </a:prstGeom>
        </p:spPr>
      </p:pic>
      <p:pic>
        <p:nvPicPr>
          <p:cNvPr id="10" name="Picture 9" descr="Giclas-report9toAFcrop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52400" y="2895600"/>
            <a:ext cx="8757246" cy="3810000"/>
          </a:xfrm>
          <a:prstGeom prst="rect">
            <a:avLst/>
          </a:prstGeom>
          <a:solidFill>
            <a:srgbClr val="FFFF00">
              <a:alpha val="0"/>
            </a:srgbClr>
          </a:solidFill>
        </p:spPr>
      </p:pic>
      <p:sp>
        <p:nvSpPr>
          <p:cNvPr id="11" name="Rectangle 10"/>
          <p:cNvSpPr/>
          <p:nvPr/>
        </p:nvSpPr>
        <p:spPr>
          <a:xfrm>
            <a:off x="152400" y="2895600"/>
            <a:ext cx="8839200" cy="3810000"/>
          </a:xfrm>
          <a:prstGeom prst="rect">
            <a:avLst/>
          </a:prstGeom>
          <a:solidFill>
            <a:srgbClr val="FFFF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In the beginning</a:t>
            </a:r>
            <a:endParaRPr lang="en-US" dirty="0"/>
          </a:p>
        </p:txBody>
      </p:sp>
      <p:pic>
        <p:nvPicPr>
          <p:cNvPr id="3" name="Picture 11" descr="21_inch_1953crop7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657599" y="914399"/>
            <a:ext cx="5426676" cy="56692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4" name="Picture 6" descr="1p21cro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932688"/>
            <a:ext cx="3394488" cy="2743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21_inch_AugustJohnso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9728" y="3962400"/>
            <a:ext cx="3455390" cy="2590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1966: What they learned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3" name="Rectangle 1029"/>
          <p:cNvSpPr>
            <a:spLocks noChangeArrowheads="1"/>
          </p:cNvSpPr>
          <p:nvPr/>
        </p:nvSpPr>
        <p:spPr bwMode="auto">
          <a:xfrm>
            <a:off x="8382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43014" name="Rectangle 1030"/>
          <p:cNvSpPr>
            <a:spLocks noChangeArrowheads="1"/>
          </p:cNvSpPr>
          <p:nvPr/>
        </p:nvSpPr>
        <p:spPr bwMode="auto">
          <a:xfrm>
            <a:off x="990600" y="457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 b="0">
              <a:solidFill>
                <a:schemeClr val="tx2"/>
              </a:solidFill>
            </a:endParaRPr>
          </a:p>
        </p:txBody>
      </p:sp>
      <p:pic>
        <p:nvPicPr>
          <p:cNvPr id="43016" name="Picture 1032" descr="agesv6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017520" y="838200"/>
            <a:ext cx="6023041" cy="5897561"/>
          </a:xfrm>
          <a:noFill/>
          <a:ln>
            <a:solidFill>
              <a:schemeClr val="tx1"/>
            </a:solidFill>
          </a:ln>
        </p:spPr>
      </p:pic>
      <p:pic>
        <p:nvPicPr>
          <p:cNvPr id="43019" name="Picture 10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0" name="Picture 10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5814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1" name="Picture 10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7338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2400" y="917912"/>
            <a:ext cx="2743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”If we assume the sun acts in similar fashion to each of these stars, its variability over a 15-year period probably does not exceed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one half of one percent.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endParaRPr lang="en-US" sz="2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Jerzykiewicz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Serkowski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1966 Lowell Observatory Bulletin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Planets and the solar cycle</a:t>
            </a:r>
            <a:endParaRPr lang="en-US" dirty="0"/>
          </a:p>
        </p:txBody>
      </p:sp>
      <p:pic>
        <p:nvPicPr>
          <p:cNvPr id="3" name="Picture 2" descr="labs1971solph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600" y="2286000"/>
            <a:ext cx="8686800" cy="428195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600200" y="3352800"/>
            <a:ext cx="6400800" cy="2659481"/>
          </a:xfrm>
          <a:custGeom>
            <a:avLst/>
            <a:gdLst>
              <a:gd name="connsiteX0" fmla="*/ 0 w 6400800"/>
              <a:gd name="connsiteY0" fmla="*/ 2159000 h 2659481"/>
              <a:gd name="connsiteX1" fmla="*/ 0 w 6400800"/>
              <a:gd name="connsiteY1" fmla="*/ 2159000 h 2659481"/>
              <a:gd name="connsiteX2" fmla="*/ 31750 w 6400800"/>
              <a:gd name="connsiteY2" fmla="*/ 2108200 h 2659481"/>
              <a:gd name="connsiteX3" fmla="*/ 44450 w 6400800"/>
              <a:gd name="connsiteY3" fmla="*/ 2076450 h 2659481"/>
              <a:gd name="connsiteX4" fmla="*/ 82550 w 6400800"/>
              <a:gd name="connsiteY4" fmla="*/ 2012950 h 2659481"/>
              <a:gd name="connsiteX5" fmla="*/ 107950 w 6400800"/>
              <a:gd name="connsiteY5" fmla="*/ 1924050 h 2659481"/>
              <a:gd name="connsiteX6" fmla="*/ 127000 w 6400800"/>
              <a:gd name="connsiteY6" fmla="*/ 1885950 h 2659481"/>
              <a:gd name="connsiteX7" fmla="*/ 139700 w 6400800"/>
              <a:gd name="connsiteY7" fmla="*/ 1866900 h 2659481"/>
              <a:gd name="connsiteX8" fmla="*/ 146050 w 6400800"/>
              <a:gd name="connsiteY8" fmla="*/ 1841500 h 2659481"/>
              <a:gd name="connsiteX9" fmla="*/ 158750 w 6400800"/>
              <a:gd name="connsiteY9" fmla="*/ 1803400 h 2659481"/>
              <a:gd name="connsiteX10" fmla="*/ 165100 w 6400800"/>
              <a:gd name="connsiteY10" fmla="*/ 1778000 h 2659481"/>
              <a:gd name="connsiteX11" fmla="*/ 177800 w 6400800"/>
              <a:gd name="connsiteY11" fmla="*/ 1758950 h 2659481"/>
              <a:gd name="connsiteX12" fmla="*/ 190500 w 6400800"/>
              <a:gd name="connsiteY12" fmla="*/ 1733550 h 2659481"/>
              <a:gd name="connsiteX13" fmla="*/ 196850 w 6400800"/>
              <a:gd name="connsiteY13" fmla="*/ 1689100 h 2659481"/>
              <a:gd name="connsiteX14" fmla="*/ 209550 w 6400800"/>
              <a:gd name="connsiteY14" fmla="*/ 1657350 h 2659481"/>
              <a:gd name="connsiteX15" fmla="*/ 228600 w 6400800"/>
              <a:gd name="connsiteY15" fmla="*/ 1517650 h 2659481"/>
              <a:gd name="connsiteX16" fmla="*/ 241300 w 6400800"/>
              <a:gd name="connsiteY16" fmla="*/ 1498600 h 2659481"/>
              <a:gd name="connsiteX17" fmla="*/ 247650 w 6400800"/>
              <a:gd name="connsiteY17" fmla="*/ 1435100 h 2659481"/>
              <a:gd name="connsiteX18" fmla="*/ 260350 w 6400800"/>
              <a:gd name="connsiteY18" fmla="*/ 1409700 h 2659481"/>
              <a:gd name="connsiteX19" fmla="*/ 266700 w 6400800"/>
              <a:gd name="connsiteY19" fmla="*/ 1390650 h 2659481"/>
              <a:gd name="connsiteX20" fmla="*/ 279400 w 6400800"/>
              <a:gd name="connsiteY20" fmla="*/ 1333500 h 2659481"/>
              <a:gd name="connsiteX21" fmla="*/ 292100 w 6400800"/>
              <a:gd name="connsiteY21" fmla="*/ 1314450 h 2659481"/>
              <a:gd name="connsiteX22" fmla="*/ 298450 w 6400800"/>
              <a:gd name="connsiteY22" fmla="*/ 1295400 h 2659481"/>
              <a:gd name="connsiteX23" fmla="*/ 311150 w 6400800"/>
              <a:gd name="connsiteY23" fmla="*/ 1276350 h 2659481"/>
              <a:gd name="connsiteX24" fmla="*/ 336550 w 6400800"/>
              <a:gd name="connsiteY24" fmla="*/ 1206500 h 2659481"/>
              <a:gd name="connsiteX25" fmla="*/ 349250 w 6400800"/>
              <a:gd name="connsiteY25" fmla="*/ 1187450 h 2659481"/>
              <a:gd name="connsiteX26" fmla="*/ 355600 w 6400800"/>
              <a:gd name="connsiteY26" fmla="*/ 1162050 h 2659481"/>
              <a:gd name="connsiteX27" fmla="*/ 381000 w 6400800"/>
              <a:gd name="connsiteY27" fmla="*/ 1117600 h 2659481"/>
              <a:gd name="connsiteX28" fmla="*/ 387350 w 6400800"/>
              <a:gd name="connsiteY28" fmla="*/ 1098550 h 2659481"/>
              <a:gd name="connsiteX29" fmla="*/ 412750 w 6400800"/>
              <a:gd name="connsiteY29" fmla="*/ 1060450 h 2659481"/>
              <a:gd name="connsiteX30" fmla="*/ 431800 w 6400800"/>
              <a:gd name="connsiteY30" fmla="*/ 1022350 h 2659481"/>
              <a:gd name="connsiteX31" fmla="*/ 438150 w 6400800"/>
              <a:gd name="connsiteY31" fmla="*/ 996950 h 2659481"/>
              <a:gd name="connsiteX32" fmla="*/ 469900 w 6400800"/>
              <a:gd name="connsiteY32" fmla="*/ 958850 h 2659481"/>
              <a:gd name="connsiteX33" fmla="*/ 482600 w 6400800"/>
              <a:gd name="connsiteY33" fmla="*/ 933450 h 2659481"/>
              <a:gd name="connsiteX34" fmla="*/ 495300 w 6400800"/>
              <a:gd name="connsiteY34" fmla="*/ 895350 h 2659481"/>
              <a:gd name="connsiteX35" fmla="*/ 514350 w 6400800"/>
              <a:gd name="connsiteY35" fmla="*/ 857250 h 2659481"/>
              <a:gd name="connsiteX36" fmla="*/ 533400 w 6400800"/>
              <a:gd name="connsiteY36" fmla="*/ 812800 h 2659481"/>
              <a:gd name="connsiteX37" fmla="*/ 539750 w 6400800"/>
              <a:gd name="connsiteY37" fmla="*/ 787400 h 2659481"/>
              <a:gd name="connsiteX38" fmla="*/ 546100 w 6400800"/>
              <a:gd name="connsiteY38" fmla="*/ 768350 h 2659481"/>
              <a:gd name="connsiteX39" fmla="*/ 565150 w 6400800"/>
              <a:gd name="connsiteY39" fmla="*/ 704850 h 2659481"/>
              <a:gd name="connsiteX40" fmla="*/ 590550 w 6400800"/>
              <a:gd name="connsiteY40" fmla="*/ 660400 h 2659481"/>
              <a:gd name="connsiteX41" fmla="*/ 609600 w 6400800"/>
              <a:gd name="connsiteY41" fmla="*/ 647700 h 2659481"/>
              <a:gd name="connsiteX42" fmla="*/ 635000 w 6400800"/>
              <a:gd name="connsiteY42" fmla="*/ 603250 h 2659481"/>
              <a:gd name="connsiteX43" fmla="*/ 673100 w 6400800"/>
              <a:gd name="connsiteY43" fmla="*/ 552450 h 2659481"/>
              <a:gd name="connsiteX44" fmla="*/ 679450 w 6400800"/>
              <a:gd name="connsiteY44" fmla="*/ 527050 h 2659481"/>
              <a:gd name="connsiteX45" fmla="*/ 723900 w 6400800"/>
              <a:gd name="connsiteY45" fmla="*/ 469900 h 2659481"/>
              <a:gd name="connsiteX46" fmla="*/ 742950 w 6400800"/>
              <a:gd name="connsiteY46" fmla="*/ 425450 h 2659481"/>
              <a:gd name="connsiteX47" fmla="*/ 762000 w 6400800"/>
              <a:gd name="connsiteY47" fmla="*/ 412750 h 2659481"/>
              <a:gd name="connsiteX48" fmla="*/ 781050 w 6400800"/>
              <a:gd name="connsiteY48" fmla="*/ 368300 h 2659481"/>
              <a:gd name="connsiteX49" fmla="*/ 806450 w 6400800"/>
              <a:gd name="connsiteY49" fmla="*/ 323850 h 2659481"/>
              <a:gd name="connsiteX50" fmla="*/ 831850 w 6400800"/>
              <a:gd name="connsiteY50" fmla="*/ 273050 h 2659481"/>
              <a:gd name="connsiteX51" fmla="*/ 838200 w 6400800"/>
              <a:gd name="connsiteY51" fmla="*/ 254000 h 2659481"/>
              <a:gd name="connsiteX52" fmla="*/ 869950 w 6400800"/>
              <a:gd name="connsiteY52" fmla="*/ 215900 h 2659481"/>
              <a:gd name="connsiteX53" fmla="*/ 876300 w 6400800"/>
              <a:gd name="connsiteY53" fmla="*/ 190500 h 2659481"/>
              <a:gd name="connsiteX54" fmla="*/ 908050 w 6400800"/>
              <a:gd name="connsiteY54" fmla="*/ 152400 h 2659481"/>
              <a:gd name="connsiteX55" fmla="*/ 933450 w 6400800"/>
              <a:gd name="connsiteY55" fmla="*/ 120650 h 2659481"/>
              <a:gd name="connsiteX56" fmla="*/ 946150 w 6400800"/>
              <a:gd name="connsiteY56" fmla="*/ 101600 h 2659481"/>
              <a:gd name="connsiteX57" fmla="*/ 971550 w 6400800"/>
              <a:gd name="connsiteY57" fmla="*/ 88900 h 2659481"/>
              <a:gd name="connsiteX58" fmla="*/ 1035050 w 6400800"/>
              <a:gd name="connsiteY58" fmla="*/ 44450 h 2659481"/>
              <a:gd name="connsiteX59" fmla="*/ 1060450 w 6400800"/>
              <a:gd name="connsiteY59" fmla="*/ 38100 h 2659481"/>
              <a:gd name="connsiteX60" fmla="*/ 1079500 w 6400800"/>
              <a:gd name="connsiteY60" fmla="*/ 25400 h 2659481"/>
              <a:gd name="connsiteX61" fmla="*/ 1136650 w 6400800"/>
              <a:gd name="connsiteY61" fmla="*/ 12700 h 2659481"/>
              <a:gd name="connsiteX62" fmla="*/ 1276350 w 6400800"/>
              <a:gd name="connsiteY62" fmla="*/ 25400 h 2659481"/>
              <a:gd name="connsiteX63" fmla="*/ 1339850 w 6400800"/>
              <a:gd name="connsiteY63" fmla="*/ 19050 h 2659481"/>
              <a:gd name="connsiteX64" fmla="*/ 1435100 w 6400800"/>
              <a:gd name="connsiteY64" fmla="*/ 6350 h 2659481"/>
              <a:gd name="connsiteX65" fmla="*/ 1454150 w 6400800"/>
              <a:gd name="connsiteY65" fmla="*/ 0 h 2659481"/>
              <a:gd name="connsiteX66" fmla="*/ 1536700 w 6400800"/>
              <a:gd name="connsiteY66" fmla="*/ 12700 h 2659481"/>
              <a:gd name="connsiteX67" fmla="*/ 1555750 w 6400800"/>
              <a:gd name="connsiteY67" fmla="*/ 19050 h 2659481"/>
              <a:gd name="connsiteX68" fmla="*/ 1619250 w 6400800"/>
              <a:gd name="connsiteY68" fmla="*/ 25400 h 2659481"/>
              <a:gd name="connsiteX69" fmla="*/ 1638300 w 6400800"/>
              <a:gd name="connsiteY69" fmla="*/ 31750 h 2659481"/>
              <a:gd name="connsiteX70" fmla="*/ 1708150 w 6400800"/>
              <a:gd name="connsiteY70" fmla="*/ 38100 h 2659481"/>
              <a:gd name="connsiteX71" fmla="*/ 1771650 w 6400800"/>
              <a:gd name="connsiteY71" fmla="*/ 63500 h 2659481"/>
              <a:gd name="connsiteX72" fmla="*/ 1803400 w 6400800"/>
              <a:gd name="connsiteY72" fmla="*/ 69850 h 2659481"/>
              <a:gd name="connsiteX73" fmla="*/ 1835150 w 6400800"/>
              <a:gd name="connsiteY73" fmla="*/ 101600 h 2659481"/>
              <a:gd name="connsiteX74" fmla="*/ 1854200 w 6400800"/>
              <a:gd name="connsiteY74" fmla="*/ 114300 h 2659481"/>
              <a:gd name="connsiteX75" fmla="*/ 1873250 w 6400800"/>
              <a:gd name="connsiteY75" fmla="*/ 133350 h 2659481"/>
              <a:gd name="connsiteX76" fmla="*/ 1892300 w 6400800"/>
              <a:gd name="connsiteY76" fmla="*/ 146050 h 2659481"/>
              <a:gd name="connsiteX77" fmla="*/ 1911350 w 6400800"/>
              <a:gd name="connsiteY77" fmla="*/ 165100 h 2659481"/>
              <a:gd name="connsiteX78" fmla="*/ 1949450 w 6400800"/>
              <a:gd name="connsiteY78" fmla="*/ 177800 h 2659481"/>
              <a:gd name="connsiteX79" fmla="*/ 1987550 w 6400800"/>
              <a:gd name="connsiteY79" fmla="*/ 196850 h 2659481"/>
              <a:gd name="connsiteX80" fmla="*/ 2032000 w 6400800"/>
              <a:gd name="connsiteY80" fmla="*/ 215900 h 2659481"/>
              <a:gd name="connsiteX81" fmla="*/ 2070100 w 6400800"/>
              <a:gd name="connsiteY81" fmla="*/ 247650 h 2659481"/>
              <a:gd name="connsiteX82" fmla="*/ 2082800 w 6400800"/>
              <a:gd name="connsiteY82" fmla="*/ 273050 h 2659481"/>
              <a:gd name="connsiteX83" fmla="*/ 2101850 w 6400800"/>
              <a:gd name="connsiteY83" fmla="*/ 279400 h 2659481"/>
              <a:gd name="connsiteX84" fmla="*/ 2127250 w 6400800"/>
              <a:gd name="connsiteY84" fmla="*/ 292100 h 2659481"/>
              <a:gd name="connsiteX85" fmla="*/ 2171700 w 6400800"/>
              <a:gd name="connsiteY85" fmla="*/ 317500 h 2659481"/>
              <a:gd name="connsiteX86" fmla="*/ 2228850 w 6400800"/>
              <a:gd name="connsiteY86" fmla="*/ 342900 h 2659481"/>
              <a:gd name="connsiteX87" fmla="*/ 2254250 w 6400800"/>
              <a:gd name="connsiteY87" fmla="*/ 361950 h 2659481"/>
              <a:gd name="connsiteX88" fmla="*/ 2266950 w 6400800"/>
              <a:gd name="connsiteY88" fmla="*/ 381000 h 2659481"/>
              <a:gd name="connsiteX89" fmla="*/ 2311400 w 6400800"/>
              <a:gd name="connsiteY89" fmla="*/ 400050 h 2659481"/>
              <a:gd name="connsiteX90" fmla="*/ 2355850 w 6400800"/>
              <a:gd name="connsiteY90" fmla="*/ 438150 h 2659481"/>
              <a:gd name="connsiteX91" fmla="*/ 2368550 w 6400800"/>
              <a:gd name="connsiteY91" fmla="*/ 463550 h 2659481"/>
              <a:gd name="connsiteX92" fmla="*/ 2387600 w 6400800"/>
              <a:gd name="connsiteY92" fmla="*/ 482600 h 2659481"/>
              <a:gd name="connsiteX93" fmla="*/ 2400300 w 6400800"/>
              <a:gd name="connsiteY93" fmla="*/ 508000 h 2659481"/>
              <a:gd name="connsiteX94" fmla="*/ 2413000 w 6400800"/>
              <a:gd name="connsiteY94" fmla="*/ 527050 h 2659481"/>
              <a:gd name="connsiteX95" fmla="*/ 2425700 w 6400800"/>
              <a:gd name="connsiteY95" fmla="*/ 552450 h 2659481"/>
              <a:gd name="connsiteX96" fmla="*/ 2444750 w 6400800"/>
              <a:gd name="connsiteY96" fmla="*/ 558800 h 2659481"/>
              <a:gd name="connsiteX97" fmla="*/ 2463800 w 6400800"/>
              <a:gd name="connsiteY97" fmla="*/ 584200 h 2659481"/>
              <a:gd name="connsiteX98" fmla="*/ 2470150 w 6400800"/>
              <a:gd name="connsiteY98" fmla="*/ 609600 h 2659481"/>
              <a:gd name="connsiteX99" fmla="*/ 2489200 w 6400800"/>
              <a:gd name="connsiteY99" fmla="*/ 622300 h 2659481"/>
              <a:gd name="connsiteX100" fmla="*/ 2520950 w 6400800"/>
              <a:gd name="connsiteY100" fmla="*/ 654050 h 2659481"/>
              <a:gd name="connsiteX101" fmla="*/ 2533650 w 6400800"/>
              <a:gd name="connsiteY101" fmla="*/ 673100 h 2659481"/>
              <a:gd name="connsiteX102" fmla="*/ 2559050 w 6400800"/>
              <a:gd name="connsiteY102" fmla="*/ 692150 h 2659481"/>
              <a:gd name="connsiteX103" fmla="*/ 2578100 w 6400800"/>
              <a:gd name="connsiteY103" fmla="*/ 723900 h 2659481"/>
              <a:gd name="connsiteX104" fmla="*/ 2590800 w 6400800"/>
              <a:gd name="connsiteY104" fmla="*/ 742950 h 2659481"/>
              <a:gd name="connsiteX105" fmla="*/ 2609850 w 6400800"/>
              <a:gd name="connsiteY105" fmla="*/ 755650 h 2659481"/>
              <a:gd name="connsiteX106" fmla="*/ 2616200 w 6400800"/>
              <a:gd name="connsiteY106" fmla="*/ 774700 h 2659481"/>
              <a:gd name="connsiteX107" fmla="*/ 2660650 w 6400800"/>
              <a:gd name="connsiteY107" fmla="*/ 806450 h 2659481"/>
              <a:gd name="connsiteX108" fmla="*/ 2686050 w 6400800"/>
              <a:gd name="connsiteY108" fmla="*/ 838200 h 2659481"/>
              <a:gd name="connsiteX109" fmla="*/ 2711450 w 6400800"/>
              <a:gd name="connsiteY109" fmla="*/ 876300 h 2659481"/>
              <a:gd name="connsiteX110" fmla="*/ 2724150 w 6400800"/>
              <a:gd name="connsiteY110" fmla="*/ 895350 h 2659481"/>
              <a:gd name="connsiteX111" fmla="*/ 2749550 w 6400800"/>
              <a:gd name="connsiteY111" fmla="*/ 908050 h 2659481"/>
              <a:gd name="connsiteX112" fmla="*/ 2762250 w 6400800"/>
              <a:gd name="connsiteY112" fmla="*/ 933450 h 2659481"/>
              <a:gd name="connsiteX113" fmla="*/ 2857500 w 6400800"/>
              <a:gd name="connsiteY113" fmla="*/ 996950 h 2659481"/>
              <a:gd name="connsiteX114" fmla="*/ 2895600 w 6400800"/>
              <a:gd name="connsiteY114" fmla="*/ 1054100 h 2659481"/>
              <a:gd name="connsiteX115" fmla="*/ 2901950 w 6400800"/>
              <a:gd name="connsiteY115" fmla="*/ 1079500 h 2659481"/>
              <a:gd name="connsiteX116" fmla="*/ 2914650 w 6400800"/>
              <a:gd name="connsiteY116" fmla="*/ 1123950 h 2659481"/>
              <a:gd name="connsiteX117" fmla="*/ 2921000 w 6400800"/>
              <a:gd name="connsiteY117" fmla="*/ 1187450 h 2659481"/>
              <a:gd name="connsiteX118" fmla="*/ 2933700 w 6400800"/>
              <a:gd name="connsiteY118" fmla="*/ 1206500 h 2659481"/>
              <a:gd name="connsiteX119" fmla="*/ 2952750 w 6400800"/>
              <a:gd name="connsiteY119" fmla="*/ 1238250 h 2659481"/>
              <a:gd name="connsiteX120" fmla="*/ 2965450 w 6400800"/>
              <a:gd name="connsiteY120" fmla="*/ 1263650 h 2659481"/>
              <a:gd name="connsiteX121" fmla="*/ 2971800 w 6400800"/>
              <a:gd name="connsiteY121" fmla="*/ 1282700 h 2659481"/>
              <a:gd name="connsiteX122" fmla="*/ 3016250 w 6400800"/>
              <a:gd name="connsiteY122" fmla="*/ 1346200 h 2659481"/>
              <a:gd name="connsiteX123" fmla="*/ 3041650 w 6400800"/>
              <a:gd name="connsiteY123" fmla="*/ 1365250 h 2659481"/>
              <a:gd name="connsiteX124" fmla="*/ 3067050 w 6400800"/>
              <a:gd name="connsiteY124" fmla="*/ 1403350 h 2659481"/>
              <a:gd name="connsiteX125" fmla="*/ 3079750 w 6400800"/>
              <a:gd name="connsiteY125" fmla="*/ 1422400 h 2659481"/>
              <a:gd name="connsiteX126" fmla="*/ 3098800 w 6400800"/>
              <a:gd name="connsiteY126" fmla="*/ 1441450 h 2659481"/>
              <a:gd name="connsiteX127" fmla="*/ 3111500 w 6400800"/>
              <a:gd name="connsiteY127" fmla="*/ 1466850 h 2659481"/>
              <a:gd name="connsiteX128" fmla="*/ 3130550 w 6400800"/>
              <a:gd name="connsiteY128" fmla="*/ 1485900 h 2659481"/>
              <a:gd name="connsiteX129" fmla="*/ 3162300 w 6400800"/>
              <a:gd name="connsiteY129" fmla="*/ 1524000 h 2659481"/>
              <a:gd name="connsiteX130" fmla="*/ 3206750 w 6400800"/>
              <a:gd name="connsiteY130" fmla="*/ 1587500 h 2659481"/>
              <a:gd name="connsiteX131" fmla="*/ 3225800 w 6400800"/>
              <a:gd name="connsiteY131" fmla="*/ 1606550 h 2659481"/>
              <a:gd name="connsiteX132" fmla="*/ 3238500 w 6400800"/>
              <a:gd name="connsiteY132" fmla="*/ 1631950 h 2659481"/>
              <a:gd name="connsiteX133" fmla="*/ 3263900 w 6400800"/>
              <a:gd name="connsiteY133" fmla="*/ 1657350 h 2659481"/>
              <a:gd name="connsiteX134" fmla="*/ 3282950 w 6400800"/>
              <a:gd name="connsiteY134" fmla="*/ 1682750 h 2659481"/>
              <a:gd name="connsiteX135" fmla="*/ 3314700 w 6400800"/>
              <a:gd name="connsiteY135" fmla="*/ 1714500 h 2659481"/>
              <a:gd name="connsiteX136" fmla="*/ 3327400 w 6400800"/>
              <a:gd name="connsiteY136" fmla="*/ 1733550 h 2659481"/>
              <a:gd name="connsiteX137" fmla="*/ 3346450 w 6400800"/>
              <a:gd name="connsiteY137" fmla="*/ 1758950 h 2659481"/>
              <a:gd name="connsiteX138" fmla="*/ 3371850 w 6400800"/>
              <a:gd name="connsiteY138" fmla="*/ 1797050 h 2659481"/>
              <a:gd name="connsiteX139" fmla="*/ 3378200 w 6400800"/>
              <a:gd name="connsiteY139" fmla="*/ 1816100 h 2659481"/>
              <a:gd name="connsiteX140" fmla="*/ 3397250 w 6400800"/>
              <a:gd name="connsiteY140" fmla="*/ 1828800 h 2659481"/>
              <a:gd name="connsiteX141" fmla="*/ 3435350 w 6400800"/>
              <a:gd name="connsiteY141" fmla="*/ 1879600 h 2659481"/>
              <a:gd name="connsiteX142" fmla="*/ 3498850 w 6400800"/>
              <a:gd name="connsiteY142" fmla="*/ 1930400 h 2659481"/>
              <a:gd name="connsiteX143" fmla="*/ 3530600 w 6400800"/>
              <a:gd name="connsiteY143" fmla="*/ 1962150 h 2659481"/>
              <a:gd name="connsiteX144" fmla="*/ 3543300 w 6400800"/>
              <a:gd name="connsiteY144" fmla="*/ 1981200 h 2659481"/>
              <a:gd name="connsiteX145" fmla="*/ 3568700 w 6400800"/>
              <a:gd name="connsiteY145" fmla="*/ 1987550 h 2659481"/>
              <a:gd name="connsiteX146" fmla="*/ 3600450 w 6400800"/>
              <a:gd name="connsiteY146" fmla="*/ 2012950 h 2659481"/>
              <a:gd name="connsiteX147" fmla="*/ 3625850 w 6400800"/>
              <a:gd name="connsiteY147" fmla="*/ 2038350 h 2659481"/>
              <a:gd name="connsiteX148" fmla="*/ 3670300 w 6400800"/>
              <a:gd name="connsiteY148" fmla="*/ 2063750 h 2659481"/>
              <a:gd name="connsiteX149" fmla="*/ 3683000 w 6400800"/>
              <a:gd name="connsiteY149" fmla="*/ 2082800 h 2659481"/>
              <a:gd name="connsiteX150" fmla="*/ 3727450 w 6400800"/>
              <a:gd name="connsiteY150" fmla="*/ 2101850 h 2659481"/>
              <a:gd name="connsiteX151" fmla="*/ 3752850 w 6400800"/>
              <a:gd name="connsiteY151" fmla="*/ 2120900 h 2659481"/>
              <a:gd name="connsiteX152" fmla="*/ 3771900 w 6400800"/>
              <a:gd name="connsiteY152" fmla="*/ 2139950 h 2659481"/>
              <a:gd name="connsiteX153" fmla="*/ 3790950 w 6400800"/>
              <a:gd name="connsiteY153" fmla="*/ 2146300 h 2659481"/>
              <a:gd name="connsiteX154" fmla="*/ 3810000 w 6400800"/>
              <a:gd name="connsiteY154" fmla="*/ 2159000 h 2659481"/>
              <a:gd name="connsiteX155" fmla="*/ 3848100 w 6400800"/>
              <a:gd name="connsiteY155" fmla="*/ 2171700 h 2659481"/>
              <a:gd name="connsiteX156" fmla="*/ 3867150 w 6400800"/>
              <a:gd name="connsiteY156" fmla="*/ 2184400 h 2659481"/>
              <a:gd name="connsiteX157" fmla="*/ 3911600 w 6400800"/>
              <a:gd name="connsiteY157" fmla="*/ 2190750 h 2659481"/>
              <a:gd name="connsiteX158" fmla="*/ 3943350 w 6400800"/>
              <a:gd name="connsiteY158" fmla="*/ 2203450 h 2659481"/>
              <a:gd name="connsiteX159" fmla="*/ 4057650 w 6400800"/>
              <a:gd name="connsiteY159" fmla="*/ 2216150 h 2659481"/>
              <a:gd name="connsiteX160" fmla="*/ 4210050 w 6400800"/>
              <a:gd name="connsiteY160" fmla="*/ 2228850 h 2659481"/>
              <a:gd name="connsiteX161" fmla="*/ 4254500 w 6400800"/>
              <a:gd name="connsiteY161" fmla="*/ 2241550 h 2659481"/>
              <a:gd name="connsiteX162" fmla="*/ 4298950 w 6400800"/>
              <a:gd name="connsiteY162" fmla="*/ 2247900 h 2659481"/>
              <a:gd name="connsiteX163" fmla="*/ 4324350 w 6400800"/>
              <a:gd name="connsiteY163" fmla="*/ 2254250 h 2659481"/>
              <a:gd name="connsiteX164" fmla="*/ 4375150 w 6400800"/>
              <a:gd name="connsiteY164" fmla="*/ 2266950 h 2659481"/>
              <a:gd name="connsiteX165" fmla="*/ 4400550 w 6400800"/>
              <a:gd name="connsiteY165" fmla="*/ 2279650 h 2659481"/>
              <a:gd name="connsiteX166" fmla="*/ 4419600 w 6400800"/>
              <a:gd name="connsiteY166" fmla="*/ 2292350 h 2659481"/>
              <a:gd name="connsiteX167" fmla="*/ 4470400 w 6400800"/>
              <a:gd name="connsiteY167" fmla="*/ 2305050 h 2659481"/>
              <a:gd name="connsiteX168" fmla="*/ 4495800 w 6400800"/>
              <a:gd name="connsiteY168" fmla="*/ 2324100 h 2659481"/>
              <a:gd name="connsiteX169" fmla="*/ 4521200 w 6400800"/>
              <a:gd name="connsiteY169" fmla="*/ 2330450 h 2659481"/>
              <a:gd name="connsiteX170" fmla="*/ 4533900 w 6400800"/>
              <a:gd name="connsiteY170" fmla="*/ 2349500 h 2659481"/>
              <a:gd name="connsiteX171" fmla="*/ 4559300 w 6400800"/>
              <a:gd name="connsiteY171" fmla="*/ 2355850 h 2659481"/>
              <a:gd name="connsiteX172" fmla="*/ 4578350 w 6400800"/>
              <a:gd name="connsiteY172" fmla="*/ 2362200 h 2659481"/>
              <a:gd name="connsiteX173" fmla="*/ 4616450 w 6400800"/>
              <a:gd name="connsiteY173" fmla="*/ 2387600 h 2659481"/>
              <a:gd name="connsiteX174" fmla="*/ 4641850 w 6400800"/>
              <a:gd name="connsiteY174" fmla="*/ 2393950 h 2659481"/>
              <a:gd name="connsiteX175" fmla="*/ 4699000 w 6400800"/>
              <a:gd name="connsiteY175" fmla="*/ 2419350 h 2659481"/>
              <a:gd name="connsiteX176" fmla="*/ 4724400 w 6400800"/>
              <a:gd name="connsiteY176" fmla="*/ 2425700 h 2659481"/>
              <a:gd name="connsiteX177" fmla="*/ 4749800 w 6400800"/>
              <a:gd name="connsiteY177" fmla="*/ 2438400 h 2659481"/>
              <a:gd name="connsiteX178" fmla="*/ 4787900 w 6400800"/>
              <a:gd name="connsiteY178" fmla="*/ 2444750 h 2659481"/>
              <a:gd name="connsiteX179" fmla="*/ 4832350 w 6400800"/>
              <a:gd name="connsiteY179" fmla="*/ 2457450 h 2659481"/>
              <a:gd name="connsiteX180" fmla="*/ 4883150 w 6400800"/>
              <a:gd name="connsiteY180" fmla="*/ 2463800 h 2659481"/>
              <a:gd name="connsiteX181" fmla="*/ 4953000 w 6400800"/>
              <a:gd name="connsiteY181" fmla="*/ 2482850 h 2659481"/>
              <a:gd name="connsiteX182" fmla="*/ 4991100 w 6400800"/>
              <a:gd name="connsiteY182" fmla="*/ 2495550 h 2659481"/>
              <a:gd name="connsiteX183" fmla="*/ 5016500 w 6400800"/>
              <a:gd name="connsiteY183" fmla="*/ 2501900 h 2659481"/>
              <a:gd name="connsiteX184" fmla="*/ 5060950 w 6400800"/>
              <a:gd name="connsiteY184" fmla="*/ 2533650 h 2659481"/>
              <a:gd name="connsiteX185" fmla="*/ 5080000 w 6400800"/>
              <a:gd name="connsiteY185" fmla="*/ 2552700 h 2659481"/>
              <a:gd name="connsiteX186" fmla="*/ 5118100 w 6400800"/>
              <a:gd name="connsiteY186" fmla="*/ 2571750 h 2659481"/>
              <a:gd name="connsiteX187" fmla="*/ 5162550 w 6400800"/>
              <a:gd name="connsiteY187" fmla="*/ 2590800 h 2659481"/>
              <a:gd name="connsiteX188" fmla="*/ 5213350 w 6400800"/>
              <a:gd name="connsiteY188" fmla="*/ 2616200 h 2659481"/>
              <a:gd name="connsiteX189" fmla="*/ 5295900 w 6400800"/>
              <a:gd name="connsiteY189" fmla="*/ 2647950 h 2659481"/>
              <a:gd name="connsiteX190" fmla="*/ 5359400 w 6400800"/>
              <a:gd name="connsiteY190" fmla="*/ 2641600 h 2659481"/>
              <a:gd name="connsiteX191" fmla="*/ 5530850 w 6400800"/>
              <a:gd name="connsiteY191" fmla="*/ 2628900 h 2659481"/>
              <a:gd name="connsiteX192" fmla="*/ 5588000 w 6400800"/>
              <a:gd name="connsiteY192" fmla="*/ 2597150 h 2659481"/>
              <a:gd name="connsiteX193" fmla="*/ 5607050 w 6400800"/>
              <a:gd name="connsiteY193" fmla="*/ 2584450 h 2659481"/>
              <a:gd name="connsiteX194" fmla="*/ 5645150 w 6400800"/>
              <a:gd name="connsiteY194" fmla="*/ 2546350 h 2659481"/>
              <a:gd name="connsiteX195" fmla="*/ 5670550 w 6400800"/>
              <a:gd name="connsiteY195" fmla="*/ 2540000 h 2659481"/>
              <a:gd name="connsiteX196" fmla="*/ 5778500 w 6400800"/>
              <a:gd name="connsiteY196" fmla="*/ 2527300 h 2659481"/>
              <a:gd name="connsiteX197" fmla="*/ 5797550 w 6400800"/>
              <a:gd name="connsiteY197" fmla="*/ 2520950 h 2659481"/>
              <a:gd name="connsiteX198" fmla="*/ 5854700 w 6400800"/>
              <a:gd name="connsiteY198" fmla="*/ 2508250 h 2659481"/>
              <a:gd name="connsiteX199" fmla="*/ 5918200 w 6400800"/>
              <a:gd name="connsiteY199" fmla="*/ 2489200 h 2659481"/>
              <a:gd name="connsiteX200" fmla="*/ 5937250 w 6400800"/>
              <a:gd name="connsiteY200" fmla="*/ 2476500 h 2659481"/>
              <a:gd name="connsiteX201" fmla="*/ 5962650 w 6400800"/>
              <a:gd name="connsiteY201" fmla="*/ 2470150 h 2659481"/>
              <a:gd name="connsiteX202" fmla="*/ 5975350 w 6400800"/>
              <a:gd name="connsiteY202" fmla="*/ 2444750 h 2659481"/>
              <a:gd name="connsiteX203" fmla="*/ 6000750 w 6400800"/>
              <a:gd name="connsiteY203" fmla="*/ 2432050 h 2659481"/>
              <a:gd name="connsiteX204" fmla="*/ 6019800 w 6400800"/>
              <a:gd name="connsiteY204" fmla="*/ 2419350 h 2659481"/>
              <a:gd name="connsiteX205" fmla="*/ 6045200 w 6400800"/>
              <a:gd name="connsiteY205" fmla="*/ 2393950 h 2659481"/>
              <a:gd name="connsiteX206" fmla="*/ 6064250 w 6400800"/>
              <a:gd name="connsiteY206" fmla="*/ 2387600 h 2659481"/>
              <a:gd name="connsiteX207" fmla="*/ 6089650 w 6400800"/>
              <a:gd name="connsiteY207" fmla="*/ 2374900 h 2659481"/>
              <a:gd name="connsiteX208" fmla="*/ 6096000 w 6400800"/>
              <a:gd name="connsiteY208" fmla="*/ 2355850 h 2659481"/>
              <a:gd name="connsiteX209" fmla="*/ 6153150 w 6400800"/>
              <a:gd name="connsiteY209" fmla="*/ 2317750 h 2659481"/>
              <a:gd name="connsiteX210" fmla="*/ 6172200 w 6400800"/>
              <a:gd name="connsiteY210" fmla="*/ 2305050 h 2659481"/>
              <a:gd name="connsiteX211" fmla="*/ 6229350 w 6400800"/>
              <a:gd name="connsiteY211" fmla="*/ 2235200 h 2659481"/>
              <a:gd name="connsiteX212" fmla="*/ 6254750 w 6400800"/>
              <a:gd name="connsiteY212" fmla="*/ 2209800 h 2659481"/>
              <a:gd name="connsiteX213" fmla="*/ 6292850 w 6400800"/>
              <a:gd name="connsiteY213" fmla="*/ 2184400 h 2659481"/>
              <a:gd name="connsiteX214" fmla="*/ 6324600 w 6400800"/>
              <a:gd name="connsiteY214" fmla="*/ 2159000 h 2659481"/>
              <a:gd name="connsiteX215" fmla="*/ 6337300 w 6400800"/>
              <a:gd name="connsiteY215" fmla="*/ 2139950 h 2659481"/>
              <a:gd name="connsiteX216" fmla="*/ 6369050 w 6400800"/>
              <a:gd name="connsiteY216" fmla="*/ 2101850 h 2659481"/>
              <a:gd name="connsiteX217" fmla="*/ 6394450 w 6400800"/>
              <a:gd name="connsiteY217" fmla="*/ 2051050 h 2659481"/>
              <a:gd name="connsiteX218" fmla="*/ 6400800 w 6400800"/>
              <a:gd name="connsiteY218" fmla="*/ 2025650 h 2659481"/>
              <a:gd name="connsiteX219" fmla="*/ 6400800 w 6400800"/>
              <a:gd name="connsiteY219" fmla="*/ 2025650 h 2659481"/>
              <a:gd name="connsiteX220" fmla="*/ 6400800 w 6400800"/>
              <a:gd name="connsiteY220" fmla="*/ 2025650 h 265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400800" h="2659481">
                <a:moveTo>
                  <a:pt x="0" y="2159000"/>
                </a:moveTo>
                <a:lnTo>
                  <a:pt x="0" y="2159000"/>
                </a:lnTo>
                <a:cubicBezTo>
                  <a:pt x="10583" y="2142067"/>
                  <a:pt x="22283" y="2125782"/>
                  <a:pt x="31750" y="2108200"/>
                </a:cubicBezTo>
                <a:cubicBezTo>
                  <a:pt x="37154" y="2098164"/>
                  <a:pt x="38914" y="2086414"/>
                  <a:pt x="44450" y="2076450"/>
                </a:cubicBezTo>
                <a:cubicBezTo>
                  <a:pt x="69817" y="2030790"/>
                  <a:pt x="61722" y="2072458"/>
                  <a:pt x="82550" y="2012950"/>
                </a:cubicBezTo>
                <a:cubicBezTo>
                  <a:pt x="92731" y="1983861"/>
                  <a:pt x="90855" y="1949693"/>
                  <a:pt x="107950" y="1924050"/>
                </a:cubicBezTo>
                <a:cubicBezTo>
                  <a:pt x="144346" y="1869455"/>
                  <a:pt x="100710" y="1938530"/>
                  <a:pt x="127000" y="1885950"/>
                </a:cubicBezTo>
                <a:cubicBezTo>
                  <a:pt x="130413" y="1879124"/>
                  <a:pt x="135467" y="1873250"/>
                  <a:pt x="139700" y="1866900"/>
                </a:cubicBezTo>
                <a:cubicBezTo>
                  <a:pt x="141817" y="1858433"/>
                  <a:pt x="143542" y="1849859"/>
                  <a:pt x="146050" y="1841500"/>
                </a:cubicBezTo>
                <a:cubicBezTo>
                  <a:pt x="149897" y="1828678"/>
                  <a:pt x="155503" y="1816387"/>
                  <a:pt x="158750" y="1803400"/>
                </a:cubicBezTo>
                <a:cubicBezTo>
                  <a:pt x="160867" y="1794933"/>
                  <a:pt x="161662" y="1786022"/>
                  <a:pt x="165100" y="1778000"/>
                </a:cubicBezTo>
                <a:cubicBezTo>
                  <a:pt x="168106" y="1770985"/>
                  <a:pt x="174014" y="1765576"/>
                  <a:pt x="177800" y="1758950"/>
                </a:cubicBezTo>
                <a:cubicBezTo>
                  <a:pt x="182496" y="1750731"/>
                  <a:pt x="186267" y="1742017"/>
                  <a:pt x="190500" y="1733550"/>
                </a:cubicBezTo>
                <a:cubicBezTo>
                  <a:pt x="192617" y="1718733"/>
                  <a:pt x="193220" y="1703620"/>
                  <a:pt x="196850" y="1689100"/>
                </a:cubicBezTo>
                <a:cubicBezTo>
                  <a:pt x="199615" y="1678042"/>
                  <a:pt x="207569" y="1668575"/>
                  <a:pt x="209550" y="1657350"/>
                </a:cubicBezTo>
                <a:cubicBezTo>
                  <a:pt x="212515" y="1640548"/>
                  <a:pt x="215286" y="1537621"/>
                  <a:pt x="228600" y="1517650"/>
                </a:cubicBezTo>
                <a:lnTo>
                  <a:pt x="241300" y="1498600"/>
                </a:lnTo>
                <a:cubicBezTo>
                  <a:pt x="243417" y="1477433"/>
                  <a:pt x="243193" y="1455900"/>
                  <a:pt x="247650" y="1435100"/>
                </a:cubicBezTo>
                <a:cubicBezTo>
                  <a:pt x="249633" y="1425844"/>
                  <a:pt x="256621" y="1418401"/>
                  <a:pt x="260350" y="1409700"/>
                </a:cubicBezTo>
                <a:cubicBezTo>
                  <a:pt x="262987" y="1403548"/>
                  <a:pt x="265077" y="1397144"/>
                  <a:pt x="266700" y="1390650"/>
                </a:cubicBezTo>
                <a:cubicBezTo>
                  <a:pt x="268508" y="1383417"/>
                  <a:pt x="275489" y="1342626"/>
                  <a:pt x="279400" y="1333500"/>
                </a:cubicBezTo>
                <a:cubicBezTo>
                  <a:pt x="282406" y="1326485"/>
                  <a:pt x="288687" y="1321276"/>
                  <a:pt x="292100" y="1314450"/>
                </a:cubicBezTo>
                <a:cubicBezTo>
                  <a:pt x="295093" y="1308463"/>
                  <a:pt x="295457" y="1301387"/>
                  <a:pt x="298450" y="1295400"/>
                </a:cubicBezTo>
                <a:cubicBezTo>
                  <a:pt x="301863" y="1288574"/>
                  <a:pt x="308050" y="1283324"/>
                  <a:pt x="311150" y="1276350"/>
                </a:cubicBezTo>
                <a:cubicBezTo>
                  <a:pt x="334859" y="1223004"/>
                  <a:pt x="312573" y="1254453"/>
                  <a:pt x="336550" y="1206500"/>
                </a:cubicBezTo>
                <a:cubicBezTo>
                  <a:pt x="339963" y="1199674"/>
                  <a:pt x="345017" y="1193800"/>
                  <a:pt x="349250" y="1187450"/>
                </a:cubicBezTo>
                <a:cubicBezTo>
                  <a:pt x="351367" y="1178983"/>
                  <a:pt x="352536" y="1170222"/>
                  <a:pt x="355600" y="1162050"/>
                </a:cubicBezTo>
                <a:cubicBezTo>
                  <a:pt x="372299" y="1117520"/>
                  <a:pt x="362577" y="1154446"/>
                  <a:pt x="381000" y="1117600"/>
                </a:cubicBezTo>
                <a:cubicBezTo>
                  <a:pt x="383993" y="1111613"/>
                  <a:pt x="384099" y="1104401"/>
                  <a:pt x="387350" y="1098550"/>
                </a:cubicBezTo>
                <a:cubicBezTo>
                  <a:pt x="394763" y="1085207"/>
                  <a:pt x="407923" y="1074930"/>
                  <a:pt x="412750" y="1060450"/>
                </a:cubicBezTo>
                <a:cubicBezTo>
                  <a:pt x="421513" y="1034160"/>
                  <a:pt x="415387" y="1046969"/>
                  <a:pt x="431800" y="1022350"/>
                </a:cubicBezTo>
                <a:cubicBezTo>
                  <a:pt x="433917" y="1013883"/>
                  <a:pt x="434712" y="1004972"/>
                  <a:pt x="438150" y="996950"/>
                </a:cubicBezTo>
                <a:cubicBezTo>
                  <a:pt x="448948" y="971754"/>
                  <a:pt x="453553" y="981736"/>
                  <a:pt x="469900" y="958850"/>
                </a:cubicBezTo>
                <a:cubicBezTo>
                  <a:pt x="475402" y="951147"/>
                  <a:pt x="479084" y="942239"/>
                  <a:pt x="482600" y="933450"/>
                </a:cubicBezTo>
                <a:cubicBezTo>
                  <a:pt x="487572" y="921021"/>
                  <a:pt x="487874" y="906489"/>
                  <a:pt x="495300" y="895350"/>
                </a:cubicBezTo>
                <a:cubicBezTo>
                  <a:pt x="519706" y="858741"/>
                  <a:pt x="498576" y="894056"/>
                  <a:pt x="514350" y="857250"/>
                </a:cubicBezTo>
                <a:cubicBezTo>
                  <a:pt x="528864" y="823383"/>
                  <a:pt x="524890" y="842584"/>
                  <a:pt x="533400" y="812800"/>
                </a:cubicBezTo>
                <a:cubicBezTo>
                  <a:pt x="535798" y="804409"/>
                  <a:pt x="537352" y="795791"/>
                  <a:pt x="539750" y="787400"/>
                </a:cubicBezTo>
                <a:cubicBezTo>
                  <a:pt x="541589" y="780964"/>
                  <a:pt x="544261" y="774786"/>
                  <a:pt x="546100" y="768350"/>
                </a:cubicBezTo>
                <a:cubicBezTo>
                  <a:pt x="555456" y="735604"/>
                  <a:pt x="550060" y="742576"/>
                  <a:pt x="565150" y="704850"/>
                </a:cubicBezTo>
                <a:cubicBezTo>
                  <a:pt x="568470" y="696549"/>
                  <a:pt x="582913" y="668037"/>
                  <a:pt x="590550" y="660400"/>
                </a:cubicBezTo>
                <a:cubicBezTo>
                  <a:pt x="595946" y="655004"/>
                  <a:pt x="603250" y="651933"/>
                  <a:pt x="609600" y="647700"/>
                </a:cubicBezTo>
                <a:cubicBezTo>
                  <a:pt x="620918" y="613747"/>
                  <a:pt x="609371" y="641693"/>
                  <a:pt x="635000" y="603250"/>
                </a:cubicBezTo>
                <a:cubicBezTo>
                  <a:pt x="666560" y="555909"/>
                  <a:pt x="639582" y="585968"/>
                  <a:pt x="673100" y="552450"/>
                </a:cubicBezTo>
                <a:cubicBezTo>
                  <a:pt x="675217" y="543983"/>
                  <a:pt x="675547" y="534856"/>
                  <a:pt x="679450" y="527050"/>
                </a:cubicBezTo>
                <a:cubicBezTo>
                  <a:pt x="694641" y="496669"/>
                  <a:pt x="702994" y="490806"/>
                  <a:pt x="723900" y="469900"/>
                </a:cubicBezTo>
                <a:cubicBezTo>
                  <a:pt x="728758" y="450469"/>
                  <a:pt x="728332" y="440068"/>
                  <a:pt x="742950" y="425450"/>
                </a:cubicBezTo>
                <a:cubicBezTo>
                  <a:pt x="748346" y="420054"/>
                  <a:pt x="755650" y="416983"/>
                  <a:pt x="762000" y="412750"/>
                </a:cubicBezTo>
                <a:cubicBezTo>
                  <a:pt x="804121" y="328509"/>
                  <a:pt x="753020" y="433704"/>
                  <a:pt x="781050" y="368300"/>
                </a:cubicBezTo>
                <a:cubicBezTo>
                  <a:pt x="801264" y="321133"/>
                  <a:pt x="785192" y="362822"/>
                  <a:pt x="806450" y="323850"/>
                </a:cubicBezTo>
                <a:cubicBezTo>
                  <a:pt x="815516" y="307230"/>
                  <a:pt x="825863" y="291011"/>
                  <a:pt x="831850" y="273050"/>
                </a:cubicBezTo>
                <a:cubicBezTo>
                  <a:pt x="833967" y="266700"/>
                  <a:pt x="835207" y="259987"/>
                  <a:pt x="838200" y="254000"/>
                </a:cubicBezTo>
                <a:cubicBezTo>
                  <a:pt x="847041" y="236319"/>
                  <a:pt x="855906" y="229944"/>
                  <a:pt x="869950" y="215900"/>
                </a:cubicBezTo>
                <a:cubicBezTo>
                  <a:pt x="872067" y="207433"/>
                  <a:pt x="872862" y="198522"/>
                  <a:pt x="876300" y="190500"/>
                </a:cubicBezTo>
                <a:cubicBezTo>
                  <a:pt x="882931" y="175029"/>
                  <a:pt x="896607" y="163843"/>
                  <a:pt x="908050" y="152400"/>
                </a:cubicBezTo>
                <a:cubicBezTo>
                  <a:pt x="920412" y="115314"/>
                  <a:pt x="904727" y="149373"/>
                  <a:pt x="933450" y="120650"/>
                </a:cubicBezTo>
                <a:cubicBezTo>
                  <a:pt x="938846" y="115254"/>
                  <a:pt x="940287" y="106486"/>
                  <a:pt x="946150" y="101600"/>
                </a:cubicBezTo>
                <a:cubicBezTo>
                  <a:pt x="953422" y="95540"/>
                  <a:pt x="963674" y="94151"/>
                  <a:pt x="971550" y="88900"/>
                </a:cubicBezTo>
                <a:cubicBezTo>
                  <a:pt x="1004431" y="66979"/>
                  <a:pt x="999425" y="60283"/>
                  <a:pt x="1035050" y="44450"/>
                </a:cubicBezTo>
                <a:cubicBezTo>
                  <a:pt x="1043025" y="40906"/>
                  <a:pt x="1051983" y="40217"/>
                  <a:pt x="1060450" y="38100"/>
                </a:cubicBezTo>
                <a:cubicBezTo>
                  <a:pt x="1066800" y="33867"/>
                  <a:pt x="1072674" y="28813"/>
                  <a:pt x="1079500" y="25400"/>
                </a:cubicBezTo>
                <a:cubicBezTo>
                  <a:pt x="1095132" y="17584"/>
                  <a:pt x="1122017" y="15139"/>
                  <a:pt x="1136650" y="12700"/>
                </a:cubicBezTo>
                <a:cubicBezTo>
                  <a:pt x="1183217" y="16933"/>
                  <a:pt x="1229614" y="23940"/>
                  <a:pt x="1276350" y="25400"/>
                </a:cubicBezTo>
                <a:cubicBezTo>
                  <a:pt x="1297612" y="26064"/>
                  <a:pt x="1318708" y="21399"/>
                  <a:pt x="1339850" y="19050"/>
                </a:cubicBezTo>
                <a:cubicBezTo>
                  <a:pt x="1376779" y="14947"/>
                  <a:pt x="1398948" y="11515"/>
                  <a:pt x="1435100" y="6350"/>
                </a:cubicBezTo>
                <a:cubicBezTo>
                  <a:pt x="1441450" y="4233"/>
                  <a:pt x="1447457" y="0"/>
                  <a:pt x="1454150" y="0"/>
                </a:cubicBezTo>
                <a:cubicBezTo>
                  <a:pt x="1482298" y="0"/>
                  <a:pt x="1509860" y="5031"/>
                  <a:pt x="1536700" y="12700"/>
                </a:cubicBezTo>
                <a:cubicBezTo>
                  <a:pt x="1543136" y="14539"/>
                  <a:pt x="1549134" y="18032"/>
                  <a:pt x="1555750" y="19050"/>
                </a:cubicBezTo>
                <a:cubicBezTo>
                  <a:pt x="1576775" y="22285"/>
                  <a:pt x="1598083" y="23283"/>
                  <a:pt x="1619250" y="25400"/>
                </a:cubicBezTo>
                <a:cubicBezTo>
                  <a:pt x="1625600" y="27517"/>
                  <a:pt x="1631674" y="30803"/>
                  <a:pt x="1638300" y="31750"/>
                </a:cubicBezTo>
                <a:cubicBezTo>
                  <a:pt x="1661444" y="35056"/>
                  <a:pt x="1685406" y="32685"/>
                  <a:pt x="1708150" y="38100"/>
                </a:cubicBezTo>
                <a:cubicBezTo>
                  <a:pt x="1730327" y="43380"/>
                  <a:pt x="1749296" y="59029"/>
                  <a:pt x="1771650" y="63500"/>
                </a:cubicBezTo>
                <a:lnTo>
                  <a:pt x="1803400" y="69850"/>
                </a:lnTo>
                <a:cubicBezTo>
                  <a:pt x="1854200" y="103717"/>
                  <a:pt x="1792817" y="59267"/>
                  <a:pt x="1835150" y="101600"/>
                </a:cubicBezTo>
                <a:cubicBezTo>
                  <a:pt x="1840546" y="106996"/>
                  <a:pt x="1848337" y="109414"/>
                  <a:pt x="1854200" y="114300"/>
                </a:cubicBezTo>
                <a:cubicBezTo>
                  <a:pt x="1861099" y="120049"/>
                  <a:pt x="1866351" y="127601"/>
                  <a:pt x="1873250" y="133350"/>
                </a:cubicBezTo>
                <a:cubicBezTo>
                  <a:pt x="1879113" y="138236"/>
                  <a:pt x="1886437" y="141164"/>
                  <a:pt x="1892300" y="146050"/>
                </a:cubicBezTo>
                <a:cubicBezTo>
                  <a:pt x="1899199" y="151799"/>
                  <a:pt x="1903500" y="160739"/>
                  <a:pt x="1911350" y="165100"/>
                </a:cubicBezTo>
                <a:cubicBezTo>
                  <a:pt x="1923052" y="171601"/>
                  <a:pt x="1938311" y="170374"/>
                  <a:pt x="1949450" y="177800"/>
                </a:cubicBezTo>
                <a:cubicBezTo>
                  <a:pt x="1986059" y="202206"/>
                  <a:pt x="1950744" y="181076"/>
                  <a:pt x="1987550" y="196850"/>
                </a:cubicBezTo>
                <a:cubicBezTo>
                  <a:pt x="2042477" y="220390"/>
                  <a:pt x="1987324" y="201008"/>
                  <a:pt x="2032000" y="215900"/>
                </a:cubicBezTo>
                <a:cubicBezTo>
                  <a:pt x="2067358" y="286617"/>
                  <a:pt x="2018225" y="204421"/>
                  <a:pt x="2070100" y="247650"/>
                </a:cubicBezTo>
                <a:cubicBezTo>
                  <a:pt x="2077372" y="253710"/>
                  <a:pt x="2076107" y="266357"/>
                  <a:pt x="2082800" y="273050"/>
                </a:cubicBezTo>
                <a:cubicBezTo>
                  <a:pt x="2087533" y="277783"/>
                  <a:pt x="2095698" y="276763"/>
                  <a:pt x="2101850" y="279400"/>
                </a:cubicBezTo>
                <a:cubicBezTo>
                  <a:pt x="2110551" y="283129"/>
                  <a:pt x="2119031" y="287404"/>
                  <a:pt x="2127250" y="292100"/>
                </a:cubicBezTo>
                <a:cubicBezTo>
                  <a:pt x="2163004" y="312531"/>
                  <a:pt x="2128524" y="298311"/>
                  <a:pt x="2171700" y="317500"/>
                </a:cubicBezTo>
                <a:cubicBezTo>
                  <a:pt x="2192544" y="326764"/>
                  <a:pt x="2209611" y="330875"/>
                  <a:pt x="2228850" y="342900"/>
                </a:cubicBezTo>
                <a:cubicBezTo>
                  <a:pt x="2237825" y="348509"/>
                  <a:pt x="2246766" y="354466"/>
                  <a:pt x="2254250" y="361950"/>
                </a:cubicBezTo>
                <a:cubicBezTo>
                  <a:pt x="2259646" y="367346"/>
                  <a:pt x="2261087" y="376114"/>
                  <a:pt x="2266950" y="381000"/>
                </a:cubicBezTo>
                <a:cubicBezTo>
                  <a:pt x="2277412" y="389719"/>
                  <a:pt x="2298166" y="395639"/>
                  <a:pt x="2311400" y="400050"/>
                </a:cubicBezTo>
                <a:cubicBezTo>
                  <a:pt x="2324741" y="410056"/>
                  <a:pt x="2345645" y="423863"/>
                  <a:pt x="2355850" y="438150"/>
                </a:cubicBezTo>
                <a:cubicBezTo>
                  <a:pt x="2361352" y="445853"/>
                  <a:pt x="2363048" y="455847"/>
                  <a:pt x="2368550" y="463550"/>
                </a:cubicBezTo>
                <a:cubicBezTo>
                  <a:pt x="2373770" y="470858"/>
                  <a:pt x="2382380" y="475292"/>
                  <a:pt x="2387600" y="482600"/>
                </a:cubicBezTo>
                <a:cubicBezTo>
                  <a:pt x="2393102" y="490303"/>
                  <a:pt x="2395604" y="499781"/>
                  <a:pt x="2400300" y="508000"/>
                </a:cubicBezTo>
                <a:cubicBezTo>
                  <a:pt x="2404086" y="514626"/>
                  <a:pt x="2409214" y="520424"/>
                  <a:pt x="2413000" y="527050"/>
                </a:cubicBezTo>
                <a:cubicBezTo>
                  <a:pt x="2417696" y="535269"/>
                  <a:pt x="2419007" y="545757"/>
                  <a:pt x="2425700" y="552450"/>
                </a:cubicBezTo>
                <a:cubicBezTo>
                  <a:pt x="2430433" y="557183"/>
                  <a:pt x="2438400" y="556683"/>
                  <a:pt x="2444750" y="558800"/>
                </a:cubicBezTo>
                <a:cubicBezTo>
                  <a:pt x="2451100" y="567267"/>
                  <a:pt x="2459067" y="574734"/>
                  <a:pt x="2463800" y="584200"/>
                </a:cubicBezTo>
                <a:cubicBezTo>
                  <a:pt x="2467703" y="592006"/>
                  <a:pt x="2465309" y="602338"/>
                  <a:pt x="2470150" y="609600"/>
                </a:cubicBezTo>
                <a:cubicBezTo>
                  <a:pt x="2474383" y="615950"/>
                  <a:pt x="2482850" y="618067"/>
                  <a:pt x="2489200" y="622300"/>
                </a:cubicBezTo>
                <a:cubicBezTo>
                  <a:pt x="2523067" y="673100"/>
                  <a:pt x="2478617" y="611717"/>
                  <a:pt x="2520950" y="654050"/>
                </a:cubicBezTo>
                <a:cubicBezTo>
                  <a:pt x="2526346" y="659446"/>
                  <a:pt x="2528254" y="667704"/>
                  <a:pt x="2533650" y="673100"/>
                </a:cubicBezTo>
                <a:cubicBezTo>
                  <a:pt x="2541134" y="680584"/>
                  <a:pt x="2550583" y="685800"/>
                  <a:pt x="2559050" y="692150"/>
                </a:cubicBezTo>
                <a:cubicBezTo>
                  <a:pt x="2565400" y="702733"/>
                  <a:pt x="2571559" y="713434"/>
                  <a:pt x="2578100" y="723900"/>
                </a:cubicBezTo>
                <a:cubicBezTo>
                  <a:pt x="2582145" y="730372"/>
                  <a:pt x="2585404" y="737554"/>
                  <a:pt x="2590800" y="742950"/>
                </a:cubicBezTo>
                <a:cubicBezTo>
                  <a:pt x="2596196" y="748346"/>
                  <a:pt x="2603500" y="751417"/>
                  <a:pt x="2609850" y="755650"/>
                </a:cubicBezTo>
                <a:cubicBezTo>
                  <a:pt x="2611967" y="762000"/>
                  <a:pt x="2612487" y="769131"/>
                  <a:pt x="2616200" y="774700"/>
                </a:cubicBezTo>
                <a:cubicBezTo>
                  <a:pt x="2629072" y="794008"/>
                  <a:pt x="2640786" y="796518"/>
                  <a:pt x="2660650" y="806450"/>
                </a:cubicBezTo>
                <a:cubicBezTo>
                  <a:pt x="2674950" y="849350"/>
                  <a:pt x="2655118" y="802849"/>
                  <a:pt x="2686050" y="838200"/>
                </a:cubicBezTo>
                <a:cubicBezTo>
                  <a:pt x="2696101" y="849687"/>
                  <a:pt x="2702983" y="863600"/>
                  <a:pt x="2711450" y="876300"/>
                </a:cubicBezTo>
                <a:cubicBezTo>
                  <a:pt x="2715683" y="882650"/>
                  <a:pt x="2717324" y="891937"/>
                  <a:pt x="2724150" y="895350"/>
                </a:cubicBezTo>
                <a:lnTo>
                  <a:pt x="2749550" y="908050"/>
                </a:lnTo>
                <a:cubicBezTo>
                  <a:pt x="2753783" y="916517"/>
                  <a:pt x="2757554" y="925231"/>
                  <a:pt x="2762250" y="933450"/>
                </a:cubicBezTo>
                <a:cubicBezTo>
                  <a:pt x="2786088" y="975166"/>
                  <a:pt x="2793611" y="962548"/>
                  <a:pt x="2857500" y="996950"/>
                </a:cubicBezTo>
                <a:cubicBezTo>
                  <a:pt x="2870589" y="1014402"/>
                  <a:pt x="2886693" y="1034059"/>
                  <a:pt x="2895600" y="1054100"/>
                </a:cubicBezTo>
                <a:cubicBezTo>
                  <a:pt x="2899144" y="1062075"/>
                  <a:pt x="2899552" y="1071109"/>
                  <a:pt x="2901950" y="1079500"/>
                </a:cubicBezTo>
                <a:cubicBezTo>
                  <a:pt x="2920170" y="1143269"/>
                  <a:pt x="2894799" y="1044545"/>
                  <a:pt x="2914650" y="1123950"/>
                </a:cubicBezTo>
                <a:cubicBezTo>
                  <a:pt x="2916767" y="1145117"/>
                  <a:pt x="2916217" y="1166723"/>
                  <a:pt x="2921000" y="1187450"/>
                </a:cubicBezTo>
                <a:cubicBezTo>
                  <a:pt x="2922716" y="1194886"/>
                  <a:pt x="2929655" y="1200028"/>
                  <a:pt x="2933700" y="1206500"/>
                </a:cubicBezTo>
                <a:cubicBezTo>
                  <a:pt x="2940241" y="1216966"/>
                  <a:pt x="2946756" y="1227461"/>
                  <a:pt x="2952750" y="1238250"/>
                </a:cubicBezTo>
                <a:cubicBezTo>
                  <a:pt x="2957347" y="1246525"/>
                  <a:pt x="2961721" y="1254949"/>
                  <a:pt x="2965450" y="1263650"/>
                </a:cubicBezTo>
                <a:cubicBezTo>
                  <a:pt x="2968087" y="1269802"/>
                  <a:pt x="2968549" y="1276849"/>
                  <a:pt x="2971800" y="1282700"/>
                </a:cubicBezTo>
                <a:cubicBezTo>
                  <a:pt x="2974393" y="1287368"/>
                  <a:pt x="3007926" y="1337876"/>
                  <a:pt x="3016250" y="1346200"/>
                </a:cubicBezTo>
                <a:cubicBezTo>
                  <a:pt x="3023734" y="1353684"/>
                  <a:pt x="3033183" y="1358900"/>
                  <a:pt x="3041650" y="1365250"/>
                </a:cubicBezTo>
                <a:cubicBezTo>
                  <a:pt x="3052809" y="1398728"/>
                  <a:pt x="3040624" y="1371639"/>
                  <a:pt x="3067050" y="1403350"/>
                </a:cubicBezTo>
                <a:cubicBezTo>
                  <a:pt x="3071936" y="1409213"/>
                  <a:pt x="3074864" y="1416537"/>
                  <a:pt x="3079750" y="1422400"/>
                </a:cubicBezTo>
                <a:cubicBezTo>
                  <a:pt x="3085499" y="1429299"/>
                  <a:pt x="3093580" y="1434142"/>
                  <a:pt x="3098800" y="1441450"/>
                </a:cubicBezTo>
                <a:cubicBezTo>
                  <a:pt x="3104302" y="1449153"/>
                  <a:pt x="3105998" y="1459147"/>
                  <a:pt x="3111500" y="1466850"/>
                </a:cubicBezTo>
                <a:cubicBezTo>
                  <a:pt x="3116720" y="1474158"/>
                  <a:pt x="3125330" y="1478592"/>
                  <a:pt x="3130550" y="1485900"/>
                </a:cubicBezTo>
                <a:cubicBezTo>
                  <a:pt x="3159846" y="1526915"/>
                  <a:pt x="3124745" y="1498963"/>
                  <a:pt x="3162300" y="1524000"/>
                </a:cubicBezTo>
                <a:cubicBezTo>
                  <a:pt x="3173229" y="1540394"/>
                  <a:pt x="3192646" y="1571045"/>
                  <a:pt x="3206750" y="1587500"/>
                </a:cubicBezTo>
                <a:cubicBezTo>
                  <a:pt x="3212594" y="1594318"/>
                  <a:pt x="3220580" y="1599242"/>
                  <a:pt x="3225800" y="1606550"/>
                </a:cubicBezTo>
                <a:cubicBezTo>
                  <a:pt x="3231302" y="1614253"/>
                  <a:pt x="3232820" y="1624377"/>
                  <a:pt x="3238500" y="1631950"/>
                </a:cubicBezTo>
                <a:cubicBezTo>
                  <a:pt x="3245684" y="1641529"/>
                  <a:pt x="3256015" y="1648339"/>
                  <a:pt x="3263900" y="1657350"/>
                </a:cubicBezTo>
                <a:cubicBezTo>
                  <a:pt x="3270869" y="1665315"/>
                  <a:pt x="3276600" y="1674283"/>
                  <a:pt x="3282950" y="1682750"/>
                </a:cubicBezTo>
                <a:cubicBezTo>
                  <a:pt x="3295650" y="1733550"/>
                  <a:pt x="3276600" y="1689100"/>
                  <a:pt x="3314700" y="1714500"/>
                </a:cubicBezTo>
                <a:cubicBezTo>
                  <a:pt x="3321050" y="1718733"/>
                  <a:pt x="3322964" y="1727340"/>
                  <a:pt x="3327400" y="1733550"/>
                </a:cubicBezTo>
                <a:cubicBezTo>
                  <a:pt x="3333551" y="1742162"/>
                  <a:pt x="3340100" y="1750483"/>
                  <a:pt x="3346450" y="1758950"/>
                </a:cubicBezTo>
                <a:cubicBezTo>
                  <a:pt x="3361549" y="1804246"/>
                  <a:pt x="3340139" y="1749484"/>
                  <a:pt x="3371850" y="1797050"/>
                </a:cubicBezTo>
                <a:cubicBezTo>
                  <a:pt x="3375563" y="1802619"/>
                  <a:pt x="3374019" y="1810873"/>
                  <a:pt x="3378200" y="1816100"/>
                </a:cubicBezTo>
                <a:cubicBezTo>
                  <a:pt x="3382968" y="1822059"/>
                  <a:pt x="3391854" y="1823404"/>
                  <a:pt x="3397250" y="1828800"/>
                </a:cubicBezTo>
                <a:cubicBezTo>
                  <a:pt x="3474798" y="1906348"/>
                  <a:pt x="3388452" y="1826840"/>
                  <a:pt x="3435350" y="1879600"/>
                </a:cubicBezTo>
                <a:cubicBezTo>
                  <a:pt x="3471185" y="1919914"/>
                  <a:pt x="3462107" y="1912029"/>
                  <a:pt x="3498850" y="1930400"/>
                </a:cubicBezTo>
                <a:cubicBezTo>
                  <a:pt x="3532717" y="1981200"/>
                  <a:pt x="3488267" y="1919817"/>
                  <a:pt x="3530600" y="1962150"/>
                </a:cubicBezTo>
                <a:cubicBezTo>
                  <a:pt x="3535996" y="1967546"/>
                  <a:pt x="3536950" y="1976967"/>
                  <a:pt x="3543300" y="1981200"/>
                </a:cubicBezTo>
                <a:cubicBezTo>
                  <a:pt x="3550562" y="1986041"/>
                  <a:pt x="3560233" y="1985433"/>
                  <a:pt x="3568700" y="1987550"/>
                </a:cubicBezTo>
                <a:cubicBezTo>
                  <a:pt x="3579283" y="1996017"/>
                  <a:pt x="3590320" y="2003946"/>
                  <a:pt x="3600450" y="2012950"/>
                </a:cubicBezTo>
                <a:cubicBezTo>
                  <a:pt x="3609399" y="2020905"/>
                  <a:pt x="3616759" y="2030558"/>
                  <a:pt x="3625850" y="2038350"/>
                </a:cubicBezTo>
                <a:cubicBezTo>
                  <a:pt x="3638416" y="2049120"/>
                  <a:pt x="3655886" y="2056543"/>
                  <a:pt x="3670300" y="2063750"/>
                </a:cubicBezTo>
                <a:cubicBezTo>
                  <a:pt x="3674533" y="2070100"/>
                  <a:pt x="3677137" y="2077914"/>
                  <a:pt x="3683000" y="2082800"/>
                </a:cubicBezTo>
                <a:cubicBezTo>
                  <a:pt x="3693462" y="2091519"/>
                  <a:pt x="3714216" y="2097439"/>
                  <a:pt x="3727450" y="2101850"/>
                </a:cubicBezTo>
                <a:cubicBezTo>
                  <a:pt x="3735917" y="2108200"/>
                  <a:pt x="3744815" y="2114012"/>
                  <a:pt x="3752850" y="2120900"/>
                </a:cubicBezTo>
                <a:cubicBezTo>
                  <a:pt x="3759668" y="2126744"/>
                  <a:pt x="3764428" y="2134969"/>
                  <a:pt x="3771900" y="2139950"/>
                </a:cubicBezTo>
                <a:cubicBezTo>
                  <a:pt x="3777469" y="2143663"/>
                  <a:pt x="3784963" y="2143307"/>
                  <a:pt x="3790950" y="2146300"/>
                </a:cubicBezTo>
                <a:cubicBezTo>
                  <a:pt x="3797776" y="2149713"/>
                  <a:pt x="3803026" y="2155900"/>
                  <a:pt x="3810000" y="2159000"/>
                </a:cubicBezTo>
                <a:cubicBezTo>
                  <a:pt x="3822233" y="2164437"/>
                  <a:pt x="3836961" y="2164274"/>
                  <a:pt x="3848100" y="2171700"/>
                </a:cubicBezTo>
                <a:cubicBezTo>
                  <a:pt x="3854450" y="2175933"/>
                  <a:pt x="3859840" y="2182207"/>
                  <a:pt x="3867150" y="2184400"/>
                </a:cubicBezTo>
                <a:cubicBezTo>
                  <a:pt x="3881486" y="2188701"/>
                  <a:pt x="3896783" y="2188633"/>
                  <a:pt x="3911600" y="2190750"/>
                </a:cubicBezTo>
                <a:cubicBezTo>
                  <a:pt x="3922183" y="2194983"/>
                  <a:pt x="3932432" y="2200175"/>
                  <a:pt x="3943350" y="2203450"/>
                </a:cubicBezTo>
                <a:cubicBezTo>
                  <a:pt x="3975449" y="2213080"/>
                  <a:pt x="4032645" y="2214425"/>
                  <a:pt x="4057650" y="2216150"/>
                </a:cubicBezTo>
                <a:cubicBezTo>
                  <a:pt x="4189970" y="2225276"/>
                  <a:pt x="4118695" y="2217431"/>
                  <a:pt x="4210050" y="2228850"/>
                </a:cubicBezTo>
                <a:cubicBezTo>
                  <a:pt x="4226372" y="2234291"/>
                  <a:pt x="4236958" y="2238361"/>
                  <a:pt x="4254500" y="2241550"/>
                </a:cubicBezTo>
                <a:cubicBezTo>
                  <a:pt x="4269226" y="2244227"/>
                  <a:pt x="4284224" y="2245223"/>
                  <a:pt x="4298950" y="2247900"/>
                </a:cubicBezTo>
                <a:cubicBezTo>
                  <a:pt x="4307536" y="2249461"/>
                  <a:pt x="4315831" y="2252357"/>
                  <a:pt x="4324350" y="2254250"/>
                </a:cubicBezTo>
                <a:cubicBezTo>
                  <a:pt x="4344992" y="2258837"/>
                  <a:pt x="4356820" y="2259094"/>
                  <a:pt x="4375150" y="2266950"/>
                </a:cubicBezTo>
                <a:cubicBezTo>
                  <a:pt x="4383851" y="2270679"/>
                  <a:pt x="4392331" y="2274954"/>
                  <a:pt x="4400550" y="2279650"/>
                </a:cubicBezTo>
                <a:cubicBezTo>
                  <a:pt x="4407176" y="2283436"/>
                  <a:pt x="4412428" y="2289742"/>
                  <a:pt x="4419600" y="2292350"/>
                </a:cubicBezTo>
                <a:cubicBezTo>
                  <a:pt x="4436004" y="2298315"/>
                  <a:pt x="4470400" y="2305050"/>
                  <a:pt x="4470400" y="2305050"/>
                </a:cubicBezTo>
                <a:cubicBezTo>
                  <a:pt x="4478867" y="2311400"/>
                  <a:pt x="4486334" y="2319367"/>
                  <a:pt x="4495800" y="2324100"/>
                </a:cubicBezTo>
                <a:cubicBezTo>
                  <a:pt x="4503606" y="2328003"/>
                  <a:pt x="4513938" y="2325609"/>
                  <a:pt x="4521200" y="2330450"/>
                </a:cubicBezTo>
                <a:cubicBezTo>
                  <a:pt x="4527550" y="2334683"/>
                  <a:pt x="4527550" y="2345267"/>
                  <a:pt x="4533900" y="2349500"/>
                </a:cubicBezTo>
                <a:cubicBezTo>
                  <a:pt x="4541162" y="2354341"/>
                  <a:pt x="4550909" y="2353452"/>
                  <a:pt x="4559300" y="2355850"/>
                </a:cubicBezTo>
                <a:cubicBezTo>
                  <a:pt x="4565736" y="2357689"/>
                  <a:pt x="4572499" y="2358949"/>
                  <a:pt x="4578350" y="2362200"/>
                </a:cubicBezTo>
                <a:cubicBezTo>
                  <a:pt x="4591693" y="2369613"/>
                  <a:pt x="4601642" y="2383898"/>
                  <a:pt x="4616450" y="2387600"/>
                </a:cubicBezTo>
                <a:cubicBezTo>
                  <a:pt x="4624917" y="2389717"/>
                  <a:pt x="4633678" y="2390886"/>
                  <a:pt x="4641850" y="2393950"/>
                </a:cubicBezTo>
                <a:cubicBezTo>
                  <a:pt x="4730366" y="2427143"/>
                  <a:pt x="4594736" y="2384595"/>
                  <a:pt x="4699000" y="2419350"/>
                </a:cubicBezTo>
                <a:cubicBezTo>
                  <a:pt x="4707279" y="2422110"/>
                  <a:pt x="4716228" y="2422636"/>
                  <a:pt x="4724400" y="2425700"/>
                </a:cubicBezTo>
                <a:cubicBezTo>
                  <a:pt x="4733263" y="2429024"/>
                  <a:pt x="4740733" y="2435680"/>
                  <a:pt x="4749800" y="2438400"/>
                </a:cubicBezTo>
                <a:cubicBezTo>
                  <a:pt x="4762132" y="2442100"/>
                  <a:pt x="4775331" y="2441957"/>
                  <a:pt x="4787900" y="2444750"/>
                </a:cubicBezTo>
                <a:cubicBezTo>
                  <a:pt x="4833196" y="2454816"/>
                  <a:pt x="4777030" y="2448230"/>
                  <a:pt x="4832350" y="2457450"/>
                </a:cubicBezTo>
                <a:cubicBezTo>
                  <a:pt x="4849183" y="2460255"/>
                  <a:pt x="4866217" y="2461683"/>
                  <a:pt x="4883150" y="2463800"/>
                </a:cubicBezTo>
                <a:cubicBezTo>
                  <a:pt x="4951124" y="2490989"/>
                  <a:pt x="4876243" y="2463661"/>
                  <a:pt x="4953000" y="2482850"/>
                </a:cubicBezTo>
                <a:cubicBezTo>
                  <a:pt x="4965987" y="2486097"/>
                  <a:pt x="4978278" y="2491703"/>
                  <a:pt x="4991100" y="2495550"/>
                </a:cubicBezTo>
                <a:cubicBezTo>
                  <a:pt x="4999459" y="2498058"/>
                  <a:pt x="5008033" y="2499783"/>
                  <a:pt x="5016500" y="2501900"/>
                </a:cubicBezTo>
                <a:cubicBezTo>
                  <a:pt x="5066031" y="2551431"/>
                  <a:pt x="5002444" y="2491860"/>
                  <a:pt x="5060950" y="2533650"/>
                </a:cubicBezTo>
                <a:cubicBezTo>
                  <a:pt x="5068258" y="2538870"/>
                  <a:pt x="5073101" y="2546951"/>
                  <a:pt x="5080000" y="2552700"/>
                </a:cubicBezTo>
                <a:cubicBezTo>
                  <a:pt x="5101535" y="2570646"/>
                  <a:pt x="5094515" y="2561642"/>
                  <a:pt x="5118100" y="2571750"/>
                </a:cubicBezTo>
                <a:cubicBezTo>
                  <a:pt x="5173027" y="2595290"/>
                  <a:pt x="5117874" y="2575908"/>
                  <a:pt x="5162550" y="2590800"/>
                </a:cubicBezTo>
                <a:cubicBezTo>
                  <a:pt x="5216227" y="2644477"/>
                  <a:pt x="5140349" y="2575644"/>
                  <a:pt x="5213350" y="2616200"/>
                </a:cubicBezTo>
                <a:cubicBezTo>
                  <a:pt x="5291257" y="2659481"/>
                  <a:pt x="5164494" y="2633349"/>
                  <a:pt x="5295900" y="2647950"/>
                </a:cubicBezTo>
                <a:cubicBezTo>
                  <a:pt x="5317067" y="2645833"/>
                  <a:pt x="5338182" y="2643116"/>
                  <a:pt x="5359400" y="2641600"/>
                </a:cubicBezTo>
                <a:cubicBezTo>
                  <a:pt x="5546213" y="2628256"/>
                  <a:pt x="5408964" y="2642443"/>
                  <a:pt x="5530850" y="2628900"/>
                </a:cubicBezTo>
                <a:cubicBezTo>
                  <a:pt x="5591639" y="2608637"/>
                  <a:pt x="5549979" y="2628834"/>
                  <a:pt x="5588000" y="2597150"/>
                </a:cubicBezTo>
                <a:cubicBezTo>
                  <a:pt x="5593863" y="2592264"/>
                  <a:pt x="5601654" y="2589846"/>
                  <a:pt x="5607050" y="2584450"/>
                </a:cubicBezTo>
                <a:cubicBezTo>
                  <a:pt x="5628367" y="2563133"/>
                  <a:pt x="5618961" y="2557574"/>
                  <a:pt x="5645150" y="2546350"/>
                </a:cubicBezTo>
                <a:cubicBezTo>
                  <a:pt x="5653172" y="2542912"/>
                  <a:pt x="5661964" y="2541561"/>
                  <a:pt x="5670550" y="2540000"/>
                </a:cubicBezTo>
                <a:cubicBezTo>
                  <a:pt x="5704864" y="2533761"/>
                  <a:pt x="5744443" y="2530706"/>
                  <a:pt x="5778500" y="2527300"/>
                </a:cubicBezTo>
                <a:cubicBezTo>
                  <a:pt x="5784850" y="2525183"/>
                  <a:pt x="5791056" y="2522573"/>
                  <a:pt x="5797550" y="2520950"/>
                </a:cubicBezTo>
                <a:cubicBezTo>
                  <a:pt x="5817681" y="2515917"/>
                  <a:pt x="5835144" y="2514769"/>
                  <a:pt x="5854700" y="2508250"/>
                </a:cubicBezTo>
                <a:cubicBezTo>
                  <a:pt x="5917356" y="2487365"/>
                  <a:pt x="5855497" y="2501741"/>
                  <a:pt x="5918200" y="2489200"/>
                </a:cubicBezTo>
                <a:cubicBezTo>
                  <a:pt x="5924550" y="2484967"/>
                  <a:pt x="5930235" y="2479506"/>
                  <a:pt x="5937250" y="2476500"/>
                </a:cubicBezTo>
                <a:cubicBezTo>
                  <a:pt x="5945272" y="2473062"/>
                  <a:pt x="5955946" y="2475737"/>
                  <a:pt x="5962650" y="2470150"/>
                </a:cubicBezTo>
                <a:cubicBezTo>
                  <a:pt x="5969922" y="2464090"/>
                  <a:pt x="5968657" y="2451443"/>
                  <a:pt x="5975350" y="2444750"/>
                </a:cubicBezTo>
                <a:cubicBezTo>
                  <a:pt x="5982043" y="2438057"/>
                  <a:pt x="5992531" y="2436746"/>
                  <a:pt x="6000750" y="2432050"/>
                </a:cubicBezTo>
                <a:cubicBezTo>
                  <a:pt x="6007376" y="2428264"/>
                  <a:pt x="6014006" y="2424317"/>
                  <a:pt x="6019800" y="2419350"/>
                </a:cubicBezTo>
                <a:cubicBezTo>
                  <a:pt x="6028891" y="2411558"/>
                  <a:pt x="6035457" y="2400910"/>
                  <a:pt x="6045200" y="2393950"/>
                </a:cubicBezTo>
                <a:cubicBezTo>
                  <a:pt x="6050647" y="2390059"/>
                  <a:pt x="6058098" y="2390237"/>
                  <a:pt x="6064250" y="2387600"/>
                </a:cubicBezTo>
                <a:cubicBezTo>
                  <a:pt x="6072951" y="2383871"/>
                  <a:pt x="6081183" y="2379133"/>
                  <a:pt x="6089650" y="2374900"/>
                </a:cubicBezTo>
                <a:cubicBezTo>
                  <a:pt x="6091767" y="2368550"/>
                  <a:pt x="6091644" y="2360932"/>
                  <a:pt x="6096000" y="2355850"/>
                </a:cubicBezTo>
                <a:cubicBezTo>
                  <a:pt x="6117477" y="2330793"/>
                  <a:pt x="6127965" y="2332141"/>
                  <a:pt x="6153150" y="2317750"/>
                </a:cubicBezTo>
                <a:cubicBezTo>
                  <a:pt x="6159776" y="2313964"/>
                  <a:pt x="6165850" y="2309283"/>
                  <a:pt x="6172200" y="2305050"/>
                </a:cubicBezTo>
                <a:cubicBezTo>
                  <a:pt x="6194271" y="2260908"/>
                  <a:pt x="6178207" y="2286343"/>
                  <a:pt x="6229350" y="2235200"/>
                </a:cubicBezTo>
                <a:cubicBezTo>
                  <a:pt x="6237817" y="2226733"/>
                  <a:pt x="6244787" y="2216442"/>
                  <a:pt x="6254750" y="2209800"/>
                </a:cubicBezTo>
                <a:lnTo>
                  <a:pt x="6292850" y="2184400"/>
                </a:lnTo>
                <a:cubicBezTo>
                  <a:pt x="6306328" y="2143966"/>
                  <a:pt x="6287011" y="2184059"/>
                  <a:pt x="6324600" y="2159000"/>
                </a:cubicBezTo>
                <a:cubicBezTo>
                  <a:pt x="6330950" y="2154767"/>
                  <a:pt x="6333067" y="2146300"/>
                  <a:pt x="6337300" y="2139950"/>
                </a:cubicBezTo>
                <a:cubicBezTo>
                  <a:pt x="6354295" y="2071969"/>
                  <a:pt x="6326788" y="2154678"/>
                  <a:pt x="6369050" y="2101850"/>
                </a:cubicBezTo>
                <a:cubicBezTo>
                  <a:pt x="6380877" y="2087067"/>
                  <a:pt x="6389858" y="2069417"/>
                  <a:pt x="6394450" y="2051050"/>
                </a:cubicBezTo>
                <a:lnTo>
                  <a:pt x="6400800" y="2025650"/>
                </a:lnTo>
                <a:lnTo>
                  <a:pt x="6400800" y="2025650"/>
                </a:lnTo>
                <a:lnTo>
                  <a:pt x="6400800" y="2025650"/>
                </a:lnTo>
              </a:path>
            </a:pathLst>
          </a:cu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1295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D. Labs looks for a sun-planet correlation in the Lowell planetary data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-342503" y="4000103"/>
            <a:ext cx="1600200" cy="794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" y="3657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Autofit/>
          </a:bodyPr>
          <a:lstStyle/>
          <a:p>
            <a:r>
              <a:rPr lang="en-US" dirty="0" smtClean="0"/>
              <a:t>1967: Olin C. Wilson’s great idea</a:t>
            </a:r>
            <a:endParaRPr lang="en-US" dirty="0"/>
          </a:p>
        </p:txBody>
      </p:sp>
      <p:pic>
        <p:nvPicPr>
          <p:cNvPr id="3" name="Picture 2" descr="WilsonTitleJP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93536" y="838200"/>
            <a:ext cx="7050464" cy="2378075"/>
          </a:xfrm>
          <a:prstGeom prst="rect">
            <a:avLst/>
          </a:prstGeom>
          <a:solidFill>
            <a:srgbClr val="FFFF00">
              <a:alpha val="25000"/>
            </a:srgbClr>
          </a:solidFill>
        </p:spPr>
      </p:pic>
      <p:pic>
        <p:nvPicPr>
          <p:cNvPr id="4" name="Picture 4" descr="I:\Wilson_O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838200"/>
            <a:ext cx="1817619" cy="20575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wilsonfrag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1000" y="3124200"/>
            <a:ext cx="8459525" cy="931844"/>
          </a:xfrm>
          <a:prstGeom prst="rect">
            <a:avLst/>
          </a:prstGeom>
          <a:solidFill>
            <a:srgbClr val="FFFF00">
              <a:alpha val="25000"/>
            </a:srgbClr>
          </a:solidFill>
        </p:spPr>
      </p:pic>
      <p:pic>
        <p:nvPicPr>
          <p:cNvPr id="7" name="Picture 6" descr="wilsonfrag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226" y="5486400"/>
            <a:ext cx="9043774" cy="954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46482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1978 prediction…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648200"/>
            <a:ext cx="8763000" cy="45719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4648200"/>
            <a:ext cx="8686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5410200"/>
            <a:ext cx="3124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4800" y="4038600"/>
            <a:ext cx="8582400" cy="26827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57200" y="3124200"/>
            <a:ext cx="8458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1978-2000: Wilson’s project continues</a:t>
            </a:r>
            <a:endParaRPr lang="en-US" dirty="0"/>
          </a:p>
        </p:txBody>
      </p:sp>
      <p:pic>
        <p:nvPicPr>
          <p:cNvPr id="3" name="Picture 3" descr="I:\a_vaughan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7400" y="914400"/>
            <a:ext cx="1587434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 descr="I:\Baliuna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62400" y="914400"/>
            <a:ext cx="2771708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5029200"/>
            <a:ext cx="9081061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38862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Three main kinds of variability: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      Cycles (!)                      Flat                       Noisy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Spots dim the sun and the stars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066800" y="457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 b="0">
              <a:solidFill>
                <a:schemeClr val="tx2"/>
              </a:solidFill>
            </a:endParaRPr>
          </a:p>
        </p:txBody>
      </p:sp>
      <p:pic>
        <p:nvPicPr>
          <p:cNvPr id="13321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981200" y="1066800"/>
            <a:ext cx="3585294" cy="4724400"/>
          </a:xfrm>
          <a:noFill/>
          <a:ln>
            <a:solidFill>
              <a:schemeClr val="tx1"/>
            </a:solidFill>
          </a:ln>
        </p:spPr>
      </p:pic>
      <p:pic>
        <p:nvPicPr>
          <p:cNvPr id="7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691794" y="1066800"/>
            <a:ext cx="3285659" cy="4724400"/>
          </a:xfrm>
          <a:noFill/>
          <a:ln/>
        </p:spPr>
      </p:pic>
      <p:pic>
        <p:nvPicPr>
          <p:cNvPr id="6" name="Picture 10" descr="willsonSatellit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1066800"/>
            <a:ext cx="1695189" cy="20438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057400" y="6172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Sun, from Solar Max Mission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5943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star  with spots, from Lowell and Mt. Wilson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668</Words>
  <Application>Microsoft Office PowerPoint</Application>
  <PresentationFormat>On-screen Show (4:3)</PresentationFormat>
  <Paragraphs>82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Solar Variability After Dark  </vt:lpstr>
      <vt:lpstr>A curious connection</vt:lpstr>
      <vt:lpstr>Getting started 1950</vt:lpstr>
      <vt:lpstr>In the beginning</vt:lpstr>
      <vt:lpstr> 1966: What they learned </vt:lpstr>
      <vt:lpstr>Planets and the solar cycle</vt:lpstr>
      <vt:lpstr>1967: Olin C. Wilson’s great idea</vt:lpstr>
      <vt:lpstr>1978-2000: Wilson’s project continues</vt:lpstr>
      <vt:lpstr>Spots dim the sun and the stars</vt:lpstr>
      <vt:lpstr>1984-2007: Measuring sunlike stars</vt:lpstr>
      <vt:lpstr>Slide 11</vt:lpstr>
      <vt:lpstr>Robotic photometry at  Fairborn</vt:lpstr>
      <vt:lpstr>Slide 13</vt:lpstr>
      <vt:lpstr>Slide 14</vt:lpstr>
      <vt:lpstr>What’s next ?</vt:lpstr>
      <vt:lpstr>1970: J. Murray Mitchell. Jr. writes…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 as a star</dc:title>
  <dc:creator>Wes Lockwood</dc:creator>
  <cp:lastModifiedBy>Wes Lockwood</cp:lastModifiedBy>
  <cp:revision>127</cp:revision>
  <dcterms:created xsi:type="dcterms:W3CDTF">2010-09-22T14:47:09Z</dcterms:created>
  <dcterms:modified xsi:type="dcterms:W3CDTF">2010-10-18T22:27:42Z</dcterms:modified>
</cp:coreProperties>
</file>