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mp4"/>
  <Default Extension="rels" ContentType="application/vnd.openxmlformats-package.relationships+xml"/>
  <Default Extension="wdp" ContentType="image/vnd.ms-photo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75" r:id="rId3"/>
    <p:sldId id="271" r:id="rId4"/>
    <p:sldId id="272" r:id="rId5"/>
    <p:sldId id="260" r:id="rId6"/>
    <p:sldId id="258" r:id="rId7"/>
    <p:sldId id="261" r:id="rId8"/>
    <p:sldId id="263" r:id="rId9"/>
    <p:sldId id="264" r:id="rId10"/>
    <p:sldId id="262" r:id="rId11"/>
    <p:sldId id="259" r:id="rId12"/>
    <p:sldId id="277" r:id="rId13"/>
    <p:sldId id="276" r:id="rId14"/>
    <p:sldId id="278" r:id="rId15"/>
    <p:sldId id="267" r:id="rId16"/>
    <p:sldId id="268" r:id="rId17"/>
    <p:sldId id="269" r:id="rId18"/>
    <p:sldId id="270" r:id="rId19"/>
    <p:sldId id="274" r:id="rId20"/>
  </p:sldIdLst>
  <p:sldSz cx="43891200" cy="329184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3A"/>
    <a:srgbClr val="1D0066"/>
    <a:srgbClr val="FF9900"/>
    <a:srgbClr val="990033"/>
    <a:srgbClr val="FFFF66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9222" autoAdjust="0"/>
    <p:restoredTop sz="88235" autoAdjust="0"/>
  </p:normalViewPr>
  <p:slideViewPr>
    <p:cSldViewPr snapToGrid="0">
      <p:cViewPr>
        <p:scale>
          <a:sx n="20" d="100"/>
          <a:sy n="20" d="100"/>
        </p:scale>
        <p:origin x="1848" y="384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47A4C33-D3D9-4855-98B9-82468428C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3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UNDERGRAD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NAMES</a:t>
            </a:r>
            <a:r>
              <a:rPr lang="en-US" baseline="0" dirty="0" smtClean="0">
                <a:latin typeface="Arial" charset="0"/>
              </a:rPr>
              <a:t> + INSTITUTIONS</a:t>
            </a:r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87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10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RESULTS:</a:t>
            </a:r>
            <a:r>
              <a:rPr lang="en-US" baseline="0" dirty="0" smtClean="0">
                <a:latin typeface="Arial" charset="0"/>
              </a:rPr>
              <a:t> PLEASED</a:t>
            </a: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73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11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LOG LOG, EXPLAIN AXES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Disclaimer</a:t>
            </a:r>
            <a:r>
              <a:rPr lang="en-US" baseline="0" dirty="0" smtClean="0">
                <a:latin typeface="Arial" charset="0"/>
              </a:rPr>
              <a:t> re: </a:t>
            </a:r>
            <a:r>
              <a:rPr lang="en-US" baseline="0" dirty="0" err="1" smtClean="0">
                <a:latin typeface="Arial" charset="0"/>
              </a:rPr>
              <a:t>redenning</a:t>
            </a:r>
            <a:r>
              <a:rPr lang="en-US" baseline="0" dirty="0" smtClean="0">
                <a:latin typeface="Arial" charset="0"/>
              </a:rPr>
              <a:t>, all sky survey, </a:t>
            </a:r>
            <a:r>
              <a:rPr lang="en-US" baseline="0" dirty="0" err="1" smtClean="0">
                <a:latin typeface="Arial" charset="0"/>
              </a:rPr>
              <a:t>etc</a:t>
            </a:r>
            <a:endParaRPr lang="en-US" baseline="0" dirty="0" smtClean="0">
              <a:latin typeface="Arial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</a:rPr>
              <a:t>Mention TESS and ecliptic pole</a:t>
            </a: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922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12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LOG LOG, EXPLAIN AXES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Disclaimer</a:t>
            </a:r>
            <a:r>
              <a:rPr lang="en-US" baseline="0" dirty="0" smtClean="0">
                <a:latin typeface="Arial" charset="0"/>
              </a:rPr>
              <a:t> re: </a:t>
            </a:r>
            <a:r>
              <a:rPr lang="en-US" baseline="0" dirty="0" err="1" smtClean="0">
                <a:latin typeface="Arial" charset="0"/>
              </a:rPr>
              <a:t>redenning</a:t>
            </a:r>
            <a:r>
              <a:rPr lang="en-US" baseline="0" dirty="0" smtClean="0">
                <a:latin typeface="Arial" charset="0"/>
              </a:rPr>
              <a:t>, all sky survey, </a:t>
            </a:r>
            <a:r>
              <a:rPr lang="en-US" baseline="0" dirty="0" err="1" smtClean="0">
                <a:latin typeface="Arial" charset="0"/>
              </a:rPr>
              <a:t>etc</a:t>
            </a:r>
            <a:endParaRPr lang="en-US" baseline="0" dirty="0" smtClean="0">
              <a:latin typeface="Arial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</a:rPr>
              <a:t>Mention TESS and ecliptic pole</a:t>
            </a: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0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13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MENTION AJ ACCEPTANCE</a:t>
            </a: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79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15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Mention</a:t>
            </a:r>
            <a:r>
              <a:rPr lang="en-US" baseline="0" dirty="0" smtClean="0">
                <a:latin typeface="Arial" charset="0"/>
              </a:rPr>
              <a:t> 200K bug found with this method</a:t>
            </a: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628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16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259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17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630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18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3D view: eccentricity, variability, ?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this method useful beyond</a:t>
            </a:r>
            <a:r>
              <a:rPr lang="en-US" baseline="0" dirty="0" smtClean="0">
                <a:latin typeface="Arial" charset="0"/>
              </a:rPr>
              <a:t> celesta (EDE comparisons)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MENTION CELESTA.INFO</a:t>
            </a: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567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19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98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2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UNDERGRAD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NAMES</a:t>
            </a:r>
            <a:r>
              <a:rPr lang="en-US" baseline="0" dirty="0" smtClean="0">
                <a:latin typeface="Arial" charset="0"/>
              </a:rPr>
              <a:t> + INSTITUTIONS</a:t>
            </a:r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4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3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Discuss sources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What is a</a:t>
            </a:r>
            <a:r>
              <a:rPr lang="en-US" baseline="0" dirty="0" smtClean="0">
                <a:latin typeface="Arial" charset="0"/>
              </a:rPr>
              <a:t> HZ</a:t>
            </a:r>
          </a:p>
          <a:p>
            <a:pPr eaLnBrk="1" hangingPunct="1"/>
            <a:r>
              <a:rPr lang="en-US" baseline="0" dirty="0" smtClean="0">
                <a:latin typeface="Arial" charset="0"/>
              </a:rPr>
              <a:t>What is “Earth-Like”? 1.6 Earth radius, </a:t>
            </a:r>
            <a:r>
              <a:rPr lang="en-US" baseline="0" dirty="0" err="1" smtClean="0">
                <a:latin typeface="Arial" charset="0"/>
              </a:rPr>
              <a:t>etc</a:t>
            </a:r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7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4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Explain</a:t>
            </a:r>
            <a:r>
              <a:rPr lang="en-US" baseline="0" dirty="0" smtClean="0">
                <a:latin typeface="Arial" charset="0"/>
              </a:rPr>
              <a:t> HRD: </a:t>
            </a:r>
            <a:r>
              <a:rPr lang="en-US" baseline="0" dirty="0" err="1" smtClean="0">
                <a:latin typeface="Arial" charset="0"/>
              </a:rPr>
              <a:t>Hertzsprung</a:t>
            </a:r>
            <a:r>
              <a:rPr lang="en-US" baseline="0" dirty="0" smtClean="0">
                <a:latin typeface="Arial" charset="0"/>
              </a:rPr>
              <a:t>-Russell, plot for astronomers to figure out evolutionary status of star</a:t>
            </a:r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POINT</a:t>
            </a:r>
            <a:r>
              <a:rPr lang="en-US" baseline="0" dirty="0" smtClean="0">
                <a:latin typeface="Arial" charset="0"/>
              </a:rPr>
              <a:t> OUT OBVIOUS CUTOFFS</a:t>
            </a:r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30%</a:t>
            </a:r>
            <a:r>
              <a:rPr lang="en-US" baseline="0" dirty="0" smtClean="0">
                <a:latin typeface="Arial" charset="0"/>
              </a:rPr>
              <a:t> for error</a:t>
            </a: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3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5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TEFF: Low-T gone because of giants cut;</a:t>
            </a:r>
            <a:r>
              <a:rPr lang="en-US" baseline="0" dirty="0" smtClean="0">
                <a:latin typeface="Arial" charset="0"/>
              </a:rPr>
              <a:t> upper: </a:t>
            </a:r>
            <a:r>
              <a:rPr lang="en-US" baseline="0" dirty="0" err="1" smtClean="0">
                <a:latin typeface="Arial" charset="0"/>
              </a:rPr>
              <a:t>Kopparapu</a:t>
            </a:r>
            <a:r>
              <a:rPr lang="en-US" baseline="0" dirty="0" smtClean="0">
                <a:latin typeface="Arial" charset="0"/>
              </a:rPr>
              <a:t> requirement</a:t>
            </a:r>
          </a:p>
          <a:p>
            <a:pPr eaLnBrk="1" hangingPunct="1"/>
            <a:r>
              <a:rPr lang="en-US" baseline="0" dirty="0" smtClean="0">
                <a:latin typeface="Arial" charset="0"/>
              </a:rPr>
              <a:t>LUM: Higher the </a:t>
            </a:r>
            <a:r>
              <a:rPr lang="en-US" baseline="0" dirty="0" err="1" smtClean="0">
                <a:latin typeface="Arial" charset="0"/>
              </a:rPr>
              <a:t>lum</a:t>
            </a:r>
            <a:r>
              <a:rPr lang="en-US" baseline="0" dirty="0" smtClean="0">
                <a:latin typeface="Arial" charset="0"/>
              </a:rPr>
              <a:t>, the more cut (giants higher </a:t>
            </a:r>
            <a:r>
              <a:rPr lang="en-US" baseline="0" dirty="0" err="1" smtClean="0">
                <a:latin typeface="Arial" charset="0"/>
              </a:rPr>
              <a:t>lum</a:t>
            </a:r>
            <a:r>
              <a:rPr lang="en-US" baseline="0" dirty="0" smtClean="0">
                <a:latin typeface="Arial" charset="0"/>
              </a:rPr>
              <a:t>)</a:t>
            </a:r>
          </a:p>
          <a:p>
            <a:pPr eaLnBrk="1" hangingPunct="1"/>
            <a:r>
              <a:rPr lang="en-US" baseline="0" dirty="0" smtClean="0">
                <a:latin typeface="Arial" charset="0"/>
              </a:rPr>
              <a:t>RAD: Giants, &gt; 1 </a:t>
            </a:r>
            <a:r>
              <a:rPr lang="en-US" baseline="0" dirty="0" err="1" smtClean="0">
                <a:latin typeface="Arial" charset="0"/>
              </a:rPr>
              <a:t>R_sun</a:t>
            </a:r>
            <a:r>
              <a:rPr lang="en-US" baseline="0" dirty="0" smtClean="0">
                <a:latin typeface="Arial" charset="0"/>
              </a:rPr>
              <a:t>, more cuts</a:t>
            </a:r>
          </a:p>
          <a:p>
            <a:pPr eaLnBrk="1" hangingPunct="1"/>
            <a:r>
              <a:rPr lang="en-US" baseline="0" dirty="0" smtClean="0">
                <a:latin typeface="Arial" charset="0"/>
              </a:rPr>
              <a:t>Mass: Low-Mass gone (Giants)</a:t>
            </a:r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974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6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MAGNITUDE: FAVORS FAINTER STARS (GIANTS</a:t>
            </a:r>
            <a:r>
              <a:rPr lang="en-US" baseline="0" dirty="0" smtClean="0">
                <a:latin typeface="Arial" charset="0"/>
              </a:rPr>
              <a:t> more likely to be seen by HIP, but those cut)</a:t>
            </a:r>
          </a:p>
          <a:p>
            <a:pPr eaLnBrk="1" hangingPunct="1"/>
            <a:r>
              <a:rPr lang="en-US" baseline="0" dirty="0" smtClean="0">
                <a:latin typeface="Arial" charset="0"/>
              </a:rPr>
              <a:t>DISTANCE: Big drop-off over 100 PC b/c of HIP limits, and closest saturate surveys for IRE</a:t>
            </a: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87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7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Initially</a:t>
            </a:r>
            <a:r>
              <a:rPr lang="en-US" baseline="0" dirty="0" smtClean="0">
                <a:latin typeface="Arial" charset="0"/>
              </a:rPr>
              <a:t> surprising</a:t>
            </a: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69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8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Explain</a:t>
            </a:r>
            <a:r>
              <a:rPr lang="en-US" baseline="0" dirty="0" smtClean="0">
                <a:latin typeface="Arial" charset="0"/>
              </a:rPr>
              <a:t> EDE</a:t>
            </a:r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NOTE: 30% E_PLX CUTOFF, left all in catalog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binaries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Linear vs Ideal Fits</a:t>
            </a:r>
          </a:p>
        </p:txBody>
      </p:sp>
    </p:spTree>
    <p:extLst>
      <p:ext uri="{BB962C8B-B14F-4D97-AF65-F5344CB8AC3E}">
        <p14:creationId xmlns:p14="http://schemas.microsoft.com/office/powerpoint/2010/main" val="1245295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6BA0CA-7E7E-40F0-96A2-74FE6EE1A5BD}" type="slidenum">
              <a:rPr lang="en-US" sz="1200" smtClean="0"/>
              <a:pPr eaLnBrk="1" hangingPunct="1"/>
              <a:t>9</a:t>
            </a:fld>
            <a:endParaRPr lang="en-U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MENTION SIGMA CLIPPING; see paper for specific stars</a:t>
            </a:r>
          </a:p>
        </p:txBody>
      </p:sp>
    </p:spTree>
    <p:extLst>
      <p:ext uri="{BB962C8B-B14F-4D97-AF65-F5344CB8AC3E}">
        <p14:creationId xmlns:p14="http://schemas.microsoft.com/office/powerpoint/2010/main" val="151348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5" y="10226675"/>
            <a:ext cx="37306250" cy="7054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3" y="18653125"/>
            <a:ext cx="30724475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82BA4-06C7-4DF6-B562-3AFAD5245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68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D515B-26FE-47C1-A23A-BF07C10AC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41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438" y="1317625"/>
            <a:ext cx="9875837" cy="280876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5" y="1317625"/>
            <a:ext cx="29475113" cy="280876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6E8C9-1F76-4BA1-9926-C043E84F6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8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7305A-8500-4E1F-A60A-361BCF58C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1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0" y="21153438"/>
            <a:ext cx="37307838" cy="65373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0" y="13952538"/>
            <a:ext cx="37307838" cy="7200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AC97A-9AAE-41AB-94DB-06831E83F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8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25" y="7680325"/>
            <a:ext cx="19675475" cy="21724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0" y="7680325"/>
            <a:ext cx="19675475" cy="21724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E1F0B-9E68-4216-8BC8-E5FA826B1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4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5" y="7369175"/>
            <a:ext cx="19392900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5" y="10439400"/>
            <a:ext cx="19392900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38" y="7369175"/>
            <a:ext cx="19400837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38" y="10439400"/>
            <a:ext cx="19400837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DA13C-7B03-47E7-A9F8-C7CC286DF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18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BE9A3-892B-4DCD-B562-68CA1E237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8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D034-D91E-4EFB-A75B-188AE9DF8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98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1275"/>
            <a:ext cx="14439900" cy="5576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5" y="1311275"/>
            <a:ext cx="24536400" cy="28093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5" y="6888163"/>
            <a:ext cx="14439900" cy="2251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3908C-9BEA-44FF-A17E-A7427EAF6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6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3" y="23042563"/>
            <a:ext cx="26335037" cy="2720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3" y="2941638"/>
            <a:ext cx="26335037" cy="19750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3" y="25763538"/>
            <a:ext cx="26335037" cy="3862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1EFF8-67BC-4A94-A7EB-F8D012C0A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8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3925" y="1317625"/>
            <a:ext cx="395033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8912" tIns="219456" rIns="438912" bIns="2194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3925" y="7680325"/>
            <a:ext cx="39503350" cy="2172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3925" y="29976763"/>
            <a:ext cx="102425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defTabSz="4389438">
              <a:defRPr sz="67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5525" y="29976763"/>
            <a:ext cx="139001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algn="ctr" defTabSz="4389438">
              <a:defRPr sz="67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4725" y="29976763"/>
            <a:ext cx="102425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algn="r" defTabSz="4389438">
              <a:defRPr sz="6700">
                <a:latin typeface="Arial" pitchFamily="34" charset="0"/>
              </a:defRPr>
            </a:lvl1pPr>
          </a:lstStyle>
          <a:p>
            <a:pPr>
              <a:defRPr/>
            </a:pPr>
            <a:fld id="{6933F348-1D95-4496-9D1E-236B4F1EE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2pPr>
      <a:lvl3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3pPr>
      <a:lvl4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4pPr>
      <a:lvl5pPr algn="ctr" defTabSz="4389438" rtl="0" eaLnBrk="0" fontAlgn="base" hangingPunct="0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5pPr>
      <a:lvl6pPr marL="4572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6pPr>
      <a:lvl7pPr marL="9144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7pPr>
      <a:lvl8pPr marL="13716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8pPr>
      <a:lvl9pPr marL="18288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pitchFamily="34" charset="0"/>
        </a:defRPr>
      </a:lvl9pPr>
    </p:titleStyle>
    <p:bodyStyle>
      <a:lvl1pPr marL="1646238" indent="-1646238" algn="l" defTabSz="4389438" rtl="0" eaLnBrk="0" fontAlgn="base" hangingPunct="0">
        <a:spcBef>
          <a:spcPct val="20000"/>
        </a:spcBef>
        <a:spcAft>
          <a:spcPct val="0"/>
        </a:spcAft>
        <a:buChar char="•"/>
        <a:defRPr sz="15400">
          <a:solidFill>
            <a:schemeClr val="tx1"/>
          </a:solidFill>
          <a:latin typeface="+mn-lt"/>
          <a:ea typeface="+mn-ea"/>
          <a:cs typeface="+mn-cs"/>
        </a:defRPr>
      </a:lvl1pPr>
      <a:lvl2pPr marL="3565525" indent="-1371600" algn="l" defTabSz="4389438" rtl="0" eaLnBrk="0" fontAlgn="base" hangingPunct="0">
        <a:spcBef>
          <a:spcPct val="20000"/>
        </a:spcBef>
        <a:spcAft>
          <a:spcPct val="0"/>
        </a:spcAft>
        <a:buChar char="–"/>
        <a:defRPr sz="13400">
          <a:solidFill>
            <a:schemeClr val="tx1"/>
          </a:solidFill>
          <a:latin typeface="+mn-lt"/>
        </a:defRPr>
      </a:lvl2pPr>
      <a:lvl3pPr marL="5486400" indent="-1096963" algn="l" defTabSz="4389438" rtl="0" eaLnBrk="0" fontAlgn="base" hangingPunct="0">
        <a:spcBef>
          <a:spcPct val="20000"/>
        </a:spcBef>
        <a:spcAft>
          <a:spcPct val="0"/>
        </a:spcAft>
        <a:buChar char="•"/>
        <a:defRPr sz="11500">
          <a:solidFill>
            <a:schemeClr val="tx1"/>
          </a:solidFill>
          <a:latin typeface="+mn-lt"/>
        </a:defRPr>
      </a:lvl3pPr>
      <a:lvl4pPr marL="7680325" indent="-1096963" algn="l" defTabSz="4389438" rtl="0" eaLnBrk="0" fontAlgn="base" hangingPunct="0">
        <a:spcBef>
          <a:spcPct val="20000"/>
        </a:spcBef>
        <a:spcAft>
          <a:spcPct val="0"/>
        </a:spcAft>
        <a:buChar char="–"/>
        <a:defRPr sz="9600">
          <a:solidFill>
            <a:schemeClr val="tx1"/>
          </a:solidFill>
          <a:latin typeface="+mn-lt"/>
        </a:defRPr>
      </a:lvl4pPr>
      <a:lvl5pPr marL="9875838" indent="-1096963" algn="l" defTabSz="4389438" rtl="0" eaLnBrk="0" fontAlgn="base" hangingPunct="0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5pPr>
      <a:lvl6pPr marL="103330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6pPr>
      <a:lvl7pPr marL="107902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7pPr>
      <a:lvl8pPr marL="112474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8pPr>
      <a:lvl9pPr marL="117046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7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4.emf"/><Relationship Id="rId6" Type="http://schemas.openxmlformats.org/officeDocument/2006/relationships/image" Target="../media/image16.png"/><Relationship Id="rId7" Type="http://schemas.openxmlformats.org/officeDocument/2006/relationships/hyperlink" Target="http://www.exoplanets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4.emf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jp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4.emf"/><Relationship Id="rId6" Type="http://schemas.openxmlformats.org/officeDocument/2006/relationships/image" Target="../media/image18.pn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png"/><Relationship Id="rId10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7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.jpeg"/><Relationship Id="rId6" Type="http://schemas.microsoft.com/office/2007/relationships/hdphoto" Target="../media/hdphoto2.wdp"/><Relationship Id="rId7" Type="http://schemas.openxmlformats.org/officeDocument/2006/relationships/image" Target="../media/image29.png"/><Relationship Id="rId8" Type="http://schemas.openxmlformats.org/officeDocument/2006/relationships/image" Target="../media/image2.emf"/><Relationship Id="rId9" Type="http://schemas.openxmlformats.org/officeDocument/2006/relationships/image" Target="../media/image3.emf"/><Relationship Id="rId10" Type="http://schemas.openxmlformats.org/officeDocument/2006/relationships/image" Target="../media/image4.em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2.wdp"/><Relationship Id="rId5" Type="http://schemas.openxmlformats.org/officeDocument/2006/relationships/hyperlink" Target="http://www.exoplanets.org" TargetMode="External"/><Relationship Id="rId6" Type="http://schemas.openxmlformats.org/officeDocument/2006/relationships/image" Target="../media/image4.emf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.jpeg"/><Relationship Id="rId6" Type="http://schemas.microsoft.com/office/2007/relationships/hdphoto" Target="../media/hdphoto2.wdp"/><Relationship Id="rId7" Type="http://schemas.openxmlformats.org/officeDocument/2006/relationships/hyperlink" Target="http://www.exoplanets.org" TargetMode="External"/><Relationship Id="rId8" Type="http://schemas.openxmlformats.org/officeDocument/2006/relationships/image" Target="../media/image4.emf"/><Relationship Id="rId9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2.wdp"/><Relationship Id="rId5" Type="http://schemas.openxmlformats.org/officeDocument/2006/relationships/hyperlink" Target="http://www.exoplanets.org/" TargetMode="External"/><Relationship Id="rId6" Type="http://schemas.openxmlformats.org/officeDocument/2006/relationships/hyperlink" Target="http://celesta.info/" TargetMode="External"/><Relationship Id="rId7" Type="http://schemas.openxmlformats.org/officeDocument/2006/relationships/hyperlink" Target="http://www.celesta.info/" TargetMode="External"/><Relationship Id="rId8" Type="http://schemas.openxmlformats.org/officeDocument/2006/relationships/image" Target="../media/image4.emf"/><Relationship Id="rId9" Type="http://schemas.openxmlformats.org/officeDocument/2006/relationships/hyperlink" Target="http://www.hzgallery.org/" TargetMode="External"/><Relationship Id="rId10" Type="http://schemas.openxmlformats.org/officeDocument/2006/relationships/hyperlink" Target="http://physics.sfsu.edu/~nhinkel/hypatia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7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2.emf"/><Relationship Id="rId8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hyperlink" Target="http://nssdc.gsfc.nasa.gov/nmc/spacecraftDisplay.do?id=1989-062B" TargetMode="External"/><Relationship Id="rId6" Type="http://schemas.openxmlformats.org/officeDocument/2006/relationships/hyperlink" Target="http://sci.esa.int/gaia/55638-artist-impression-of-gaia" TargetMode="External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9.png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10.emf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13.emf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14.png"/><Relationship Id="rId6" Type="http://schemas.openxmlformats.org/officeDocument/2006/relationships/hyperlink" Target="http://www.exoplanets.org/" TargetMode="External"/><Relationship Id="rId7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4.emf"/><Relationship Id="rId6" Type="http://schemas.openxmlformats.org/officeDocument/2006/relationships/image" Target="../media/image15.png"/><Relationship Id="rId7" Type="http://schemas.openxmlformats.org/officeDocument/2006/relationships/hyperlink" Target="http://www.exoplanets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-1"/>
            <a:ext cx="43891200" cy="1998617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23900" b="1" dirty="0" smtClean="0">
                <a:solidFill>
                  <a:schemeClr val="bg1"/>
                </a:solidFill>
              </a:rPr>
              <a:t>CELESTA</a:t>
            </a:r>
            <a:endParaRPr lang="en-US" sz="9600" b="1" dirty="0" smtClean="0">
              <a:solidFill>
                <a:schemeClr val="bg1"/>
              </a:solidFill>
            </a:endParaRPr>
          </a:p>
          <a:p>
            <a:pPr algn="ctr" defTabSz="3513138">
              <a:lnSpc>
                <a:spcPct val="120000"/>
              </a:lnSpc>
              <a:defRPr/>
            </a:pPr>
            <a:r>
              <a:rPr lang="en-US" sz="9600" b="1" dirty="0" smtClean="0">
                <a:solidFill>
                  <a:schemeClr val="bg1"/>
                </a:solidFill>
              </a:rPr>
              <a:t>a Catalog of Earth-Like Exoplanet Survey Targets</a:t>
            </a:r>
            <a:r>
              <a:rPr lang="en-US" sz="9600" dirty="0">
                <a:solidFill>
                  <a:schemeClr val="bg1"/>
                </a:solidFill>
              </a:rPr>
              <a:t/>
            </a:r>
            <a:br>
              <a:rPr lang="en-US" sz="9600" dirty="0">
                <a:solidFill>
                  <a:schemeClr val="bg1"/>
                </a:solidFill>
              </a:rPr>
            </a:br>
            <a:r>
              <a:rPr lang="en-US" sz="72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72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7200" i="1" dirty="0" smtClean="0">
                <a:solidFill>
                  <a:schemeClr val="bg1"/>
                </a:solidFill>
              </a:rPr>
              <a:t>, Iain Mcdonald</a:t>
            </a:r>
            <a:r>
              <a:rPr lang="en-US" sz="72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72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72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7200" i="1" dirty="0">
                <a:solidFill>
                  <a:schemeClr val="bg1"/>
                </a:solidFill>
              </a:rPr>
              <a:t/>
            </a:r>
            <a:br>
              <a:rPr lang="en-US" sz="7200" i="1" dirty="0">
                <a:solidFill>
                  <a:schemeClr val="bg1"/>
                </a:solidFill>
              </a:rPr>
            </a:br>
            <a:r>
              <a:rPr lang="en-US" sz="6000" i="1" dirty="0" smtClean="0">
                <a:solidFill>
                  <a:schemeClr val="bg1"/>
                </a:solidFill>
              </a:rPr>
              <a:t> </a:t>
            </a:r>
            <a:r>
              <a:rPr lang="en-US" sz="60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6000" i="1" dirty="0" smtClean="0">
                <a:solidFill>
                  <a:schemeClr val="bg1"/>
                </a:solidFill>
              </a:rPr>
              <a:t>Northern Arizona University, </a:t>
            </a:r>
            <a:r>
              <a:rPr lang="en-US" sz="60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6000" i="1" dirty="0" smtClean="0">
                <a:solidFill>
                  <a:schemeClr val="bg1"/>
                </a:solidFill>
              </a:rPr>
              <a:t>Jodrell </a:t>
            </a:r>
            <a:r>
              <a:rPr lang="en-US" sz="6000" i="1" dirty="0">
                <a:solidFill>
                  <a:schemeClr val="bg1"/>
                </a:solidFill>
              </a:rPr>
              <a:t>Bank Centre for </a:t>
            </a:r>
            <a:r>
              <a:rPr lang="en-US" sz="6000" i="1" dirty="0" smtClean="0">
                <a:solidFill>
                  <a:schemeClr val="bg1"/>
                </a:solidFill>
              </a:rPr>
              <a:t>Astrophysics, </a:t>
            </a:r>
            <a:r>
              <a:rPr lang="en-US" sz="60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6000" i="1" dirty="0" smtClean="0">
                <a:solidFill>
                  <a:schemeClr val="bg1"/>
                </a:solidFill>
              </a:rPr>
              <a:t>San </a:t>
            </a:r>
            <a:r>
              <a:rPr lang="en-US" sz="6000" i="1" dirty="0">
                <a:solidFill>
                  <a:schemeClr val="bg1"/>
                </a:solidFill>
              </a:rPr>
              <a:t>Francisco State University </a:t>
            </a:r>
          </a:p>
        </p:txBody>
      </p:sp>
      <p:pic>
        <p:nvPicPr>
          <p:cNvPr id="25" name="Picture 24" descr="SFState_H_cmy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000" y="28591459"/>
            <a:ext cx="9471199" cy="24707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44237" y="15646400"/>
            <a:ext cx="2660272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2016 Flagstaff Astronomy Symposium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71" y="28337906"/>
            <a:ext cx="7823176" cy="29778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13" name="Picture 12" descr="celestaQR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524" y="5123707"/>
            <a:ext cx="29184507" cy="21888381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pic>
      <p:grpSp>
        <p:nvGrpSpPr>
          <p:cNvPr id="25" name="Group 24"/>
          <p:cNvGrpSpPr/>
          <p:nvPr/>
        </p:nvGrpSpPr>
        <p:grpSpPr>
          <a:xfrm>
            <a:off x="15051996" y="27585424"/>
            <a:ext cx="18627565" cy="4401674"/>
            <a:chOff x="3217489" y="6183021"/>
            <a:chExt cx="17998326" cy="4401674"/>
          </a:xfrm>
        </p:grpSpPr>
        <p:sp>
          <p:nvSpPr>
            <p:cNvPr id="26" name="Rectangle 25"/>
            <p:cNvSpPr/>
            <p:nvPr/>
          </p:nvSpPr>
          <p:spPr bwMode="auto">
            <a:xfrm>
              <a:off x="3330306" y="7061709"/>
              <a:ext cx="17498697" cy="352298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Text Box 75"/>
            <p:cNvSpPr txBox="1">
              <a:spLocks noChangeArrowheads="1"/>
            </p:cNvSpPr>
            <p:nvPr/>
          </p:nvSpPr>
          <p:spPr bwMode="auto">
            <a:xfrm>
              <a:off x="3217489" y="7372350"/>
              <a:ext cx="17998326" cy="2373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Comparison of CELESTA to EDE (</a:t>
              </a:r>
              <a:r>
                <a:rPr lang="en-US" sz="4400" baseline="30000" dirty="0" smtClean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  <a:hlinkClick r:id="rId7"/>
                </a:rPr>
                <a:t>http</a:t>
              </a:r>
              <a:r>
                <a:rPr lang="en-US" sz="4400" dirty="0">
                  <a:solidFill>
                    <a:schemeClr val="bg1"/>
                  </a:solidFill>
                  <a:hlinkClick r:id="rId7"/>
                </a:rPr>
                <a:t>://</a:t>
              </a:r>
              <a:r>
                <a:rPr lang="en-US" sz="4400" dirty="0" smtClean="0">
                  <a:solidFill>
                    <a:schemeClr val="bg1"/>
                  </a:solidFill>
                  <a:hlinkClick r:id="rId7"/>
                </a:rPr>
                <a:t>www.exoplanets.org</a:t>
              </a:r>
              <a:r>
                <a:rPr lang="en-US" sz="4400" dirty="0" smtClean="0">
                  <a:solidFill>
                    <a:schemeClr val="bg1"/>
                  </a:solidFill>
                </a:rPr>
                <a:t> )</a:t>
              </a:r>
              <a:endParaRPr lang="en-US" sz="4400" baseline="300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Uncertainty in CELESTA </a:t>
              </a:r>
              <a:r>
                <a:rPr lang="en-US" sz="4400" dirty="0">
                  <a:solidFill>
                    <a:schemeClr val="bg1"/>
                  </a:solidFill>
                </a:rPr>
                <a:t>radius: ±0.17 </a:t>
              </a:r>
              <a:r>
                <a:rPr lang="en-US" sz="4400" dirty="0" smtClean="0">
                  <a:solidFill>
                    <a:schemeClr val="bg1"/>
                  </a:solidFill>
                </a:rPr>
                <a:t>R</a:t>
              </a:r>
              <a:r>
                <a:rPr lang="en-US" sz="4400" baseline="-25000" dirty="0" smtClean="0">
                  <a:solidFill>
                    <a:schemeClr val="bg1"/>
                  </a:solidFill>
                </a:rPr>
                <a:t>⊙ </a:t>
              </a:r>
              <a:r>
                <a:rPr lang="en-US" sz="4400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28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Determining Uncertainty in Radius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 Northern Arizona University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4400" i="1" dirty="0" smtClean="0">
                <a:solidFill>
                  <a:schemeClr val="bg1"/>
                </a:solidFill>
              </a:rPr>
              <a:t>San </a:t>
            </a:r>
            <a:r>
              <a:rPr lang="en-US" sz="4400" i="1" dirty="0">
                <a:solidFill>
                  <a:schemeClr val="bg1"/>
                </a:solidFill>
              </a:rPr>
              <a:t>Francisco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8873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809031" y="26976699"/>
            <a:ext cx="17113494" cy="4401674"/>
            <a:chOff x="23020441" y="6183021"/>
            <a:chExt cx="17113494" cy="4401674"/>
          </a:xfrm>
        </p:grpSpPr>
        <p:sp>
          <p:nvSpPr>
            <p:cNvPr id="39" name="Rectangle 38"/>
            <p:cNvSpPr/>
            <p:nvPr/>
          </p:nvSpPr>
          <p:spPr bwMode="auto">
            <a:xfrm>
              <a:off x="23034745" y="7104042"/>
              <a:ext cx="17074182" cy="3480653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8" name="Text Box 81"/>
            <p:cNvSpPr txBox="1">
              <a:spLocks noChangeArrowheads="1"/>
            </p:cNvSpPr>
            <p:nvPr/>
          </p:nvSpPr>
          <p:spPr bwMode="auto">
            <a:xfrm>
              <a:off x="23199786" y="7377113"/>
              <a:ext cx="16934149" cy="3139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• CELESTA is as an input catalog for target selection with current and upcoming </a:t>
              </a:r>
              <a:r>
                <a:rPr lang="en-US" sz="4400" dirty="0" err="1">
                  <a:solidFill>
                    <a:schemeClr val="bg1"/>
                  </a:solidFill>
                </a:rPr>
                <a:t>exoplanet</a:t>
              </a:r>
              <a:r>
                <a:rPr lang="en-US" sz="4400" dirty="0">
                  <a:solidFill>
                    <a:schemeClr val="bg1"/>
                  </a:solidFill>
                </a:rPr>
                <a:t> surveys.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• Transit and radial velocity (RV) survey sensitivity to planets within the HZ increases as the survey duration increases</a:t>
              </a:r>
              <a:r>
                <a:rPr lang="en-US" sz="4400" dirty="0" smtClean="0">
                  <a:solidFill>
                    <a:schemeClr val="bg1"/>
                  </a:solidFill>
                </a:rPr>
                <a:t>.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19"/>
            <p:cNvSpPr>
              <a:spLocks noChangeArrowheads="1"/>
            </p:cNvSpPr>
            <p:nvPr/>
          </p:nvSpPr>
          <p:spPr bwMode="auto">
            <a:xfrm>
              <a:off x="23020441" y="6183021"/>
              <a:ext cx="17108131" cy="914400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Application: “ROI”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17" y="5051704"/>
            <a:ext cx="28773466" cy="21580100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 Northern Arizona University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4400" i="1" dirty="0" smtClean="0">
                <a:solidFill>
                  <a:schemeClr val="bg1"/>
                </a:solidFill>
              </a:rPr>
              <a:t>San </a:t>
            </a:r>
            <a:r>
              <a:rPr lang="en-US" sz="4400" i="1" dirty="0">
                <a:solidFill>
                  <a:schemeClr val="bg1"/>
                </a:solidFill>
              </a:rPr>
              <a:t>Francisco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0408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078" y="15267062"/>
            <a:ext cx="6972300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9069" y="22035084"/>
            <a:ext cx="57150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94" y="14860847"/>
            <a:ext cx="9131257" cy="4780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235" y="7002174"/>
            <a:ext cx="9080500" cy="411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256" y="15113360"/>
            <a:ext cx="6701945" cy="50264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447" y="5727542"/>
            <a:ext cx="6678209" cy="53894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035" y="22873892"/>
            <a:ext cx="4152900" cy="609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06" y="22550829"/>
            <a:ext cx="5638800" cy="1676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06" y="24820650"/>
            <a:ext cx="5626100" cy="210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331827" y="26156475"/>
            <a:ext cx="744582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AAS #227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28164" y="19571230"/>
            <a:ext cx="744582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AAS NOVA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43127" y="11759870"/>
            <a:ext cx="1120271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2">
                    <a:lumMod val="75000"/>
                  </a:schemeClr>
                </a:solidFill>
              </a:rPr>
              <a:t>Astronomical Journal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79066" y="20139820"/>
            <a:ext cx="744582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BAEM #15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99734" y="26898867"/>
            <a:ext cx="744582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2">
                    <a:lumMod val="75000"/>
                  </a:schemeClr>
                </a:solidFill>
              </a:rPr>
              <a:t>P&amp;A News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709313" y="11759870"/>
            <a:ext cx="744582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2">
                    <a:lumMod val="75000"/>
                  </a:schemeClr>
                </a:solidFill>
              </a:rPr>
              <a:t>Pathways ‘15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821570" y="20139820"/>
            <a:ext cx="771563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2">
                    <a:lumMod val="75000"/>
                  </a:schemeClr>
                </a:solidFill>
              </a:rPr>
              <a:t>P&amp;A Showcase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43127" y="29228651"/>
            <a:ext cx="1120271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SFSU P&amp;A Student Colloquium F15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495" y="6647302"/>
            <a:ext cx="6672970" cy="527789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094514" y="12213771"/>
            <a:ext cx="744582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TESS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839555" y="4752850"/>
            <a:ext cx="1540986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u="sng" dirty="0" smtClean="0">
                <a:solidFill>
                  <a:schemeClr val="bg1">
                    <a:lumMod val="95000"/>
                  </a:schemeClr>
                </a:solidFill>
              </a:rPr>
              <a:t>CELESTA: Recognition</a:t>
            </a:r>
            <a:endParaRPr lang="en-US" sz="11500" u="sng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 Northern Arizona University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4400" i="1" dirty="0" smtClean="0">
                <a:solidFill>
                  <a:schemeClr val="bg1"/>
                </a:solidFill>
              </a:rPr>
              <a:t>San </a:t>
            </a:r>
            <a:r>
              <a:rPr lang="en-US" sz="4400" i="1" dirty="0">
                <a:solidFill>
                  <a:schemeClr val="bg1"/>
                </a:solidFill>
              </a:rPr>
              <a:t>Francisco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58312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-1"/>
            <a:ext cx="43891200" cy="1998617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23900" b="1" dirty="0" smtClean="0">
                <a:solidFill>
                  <a:schemeClr val="bg1"/>
                </a:solidFill>
              </a:rPr>
              <a:t>CELESTA: What’s Next?</a:t>
            </a:r>
            <a:endParaRPr lang="en-US" sz="9600" b="1" dirty="0" smtClean="0">
              <a:solidFill>
                <a:schemeClr val="bg1"/>
              </a:solidFill>
            </a:endParaRPr>
          </a:p>
        </p:txBody>
      </p:sp>
      <p:pic>
        <p:nvPicPr>
          <p:cNvPr id="6" name="Picture 5" descr="SFState_H_cmy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000" y="28591459"/>
            <a:ext cx="9471199" cy="2470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71" y="28337906"/>
            <a:ext cx="7823176" cy="29778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9" name="Picture 8" descr="celestaQR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478"/>
            <a:ext cx="43261691" cy="28696921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 Northern Arizona University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4400" i="1" dirty="0" smtClean="0">
                <a:solidFill>
                  <a:schemeClr val="bg1"/>
                </a:solidFill>
              </a:rPr>
              <a:t>San </a:t>
            </a:r>
            <a:r>
              <a:rPr lang="en-US" sz="4400" i="1" dirty="0">
                <a:solidFill>
                  <a:schemeClr val="bg1"/>
                </a:solidFill>
              </a:rPr>
              <a:t>Francisco State University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600" y="6466114"/>
            <a:ext cx="25668514" cy="1475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1400" dirty="0" smtClean="0">
                <a:solidFill>
                  <a:srgbClr val="FFFF00"/>
                </a:solidFill>
              </a:rPr>
              <a:t>Gaia</a:t>
            </a:r>
            <a:r>
              <a:rPr lang="en-US" sz="23900" dirty="0" smtClean="0">
                <a:solidFill>
                  <a:srgbClr val="FFFF00"/>
                </a:solidFill>
              </a:rPr>
              <a:t> (today!)</a:t>
            </a:r>
            <a:endParaRPr lang="en-US" sz="7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39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3380035" y="6955001"/>
            <a:ext cx="38345213" cy="1825080"/>
          </a:xfrm>
          <a:prstGeom prst="rect">
            <a:avLst/>
          </a:prstGeom>
          <a:solidFill>
            <a:srgbClr val="000000">
              <a:alpha val="7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600" b="0" i="0" u="none" strike="noStrike" cap="none" normalizeH="0" baseline="0" smtClean="0">
              <a:ln>
                <a:noFill/>
              </a:ln>
              <a:solidFill>
                <a:schemeClr val="accent4"/>
              </a:solidFill>
              <a:effectLst/>
              <a:latin typeface="Arial" pitchFamily="34" charset="0"/>
            </a:endParaRPr>
          </a:p>
        </p:txBody>
      </p:sp>
      <p:sp>
        <p:nvSpPr>
          <p:cNvPr id="2053" name="Text Box 75"/>
          <p:cNvSpPr txBox="1">
            <a:spLocks noChangeArrowheads="1"/>
          </p:cNvSpPr>
          <p:nvPr/>
        </p:nvSpPr>
        <p:spPr bwMode="auto">
          <a:xfrm>
            <a:off x="3132817" y="7227918"/>
            <a:ext cx="39440059" cy="209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1271588" indent="-414338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1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400" dirty="0" smtClean="0">
                <a:solidFill>
                  <a:schemeClr val="bg1"/>
                </a:solidFill>
              </a:rPr>
              <a:t>     • Framework for </a:t>
            </a:r>
            <a:r>
              <a:rPr lang="en-US" sz="4400" dirty="0">
                <a:solidFill>
                  <a:schemeClr val="bg1"/>
                </a:solidFill>
              </a:rPr>
              <a:t>interactive analysis	• Vectors = unlimited </a:t>
            </a:r>
            <a:r>
              <a:rPr lang="en-US" sz="4400" dirty="0" smtClean="0">
                <a:solidFill>
                  <a:schemeClr val="bg1"/>
                </a:solidFill>
              </a:rPr>
              <a:t>resolution		• Can update data automatically</a:t>
            </a:r>
            <a:endParaRPr lang="en-US" sz="4400" baseline="300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400" dirty="0" smtClean="0">
                <a:solidFill>
                  <a:schemeClr val="bg1"/>
                </a:solidFill>
              </a:rPr>
              <a:t>    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3441664" y="6183021"/>
            <a:ext cx="38298965" cy="1092099"/>
          </a:xfrm>
          <a:prstGeom prst="rect">
            <a:avLst/>
          </a:prstGeom>
          <a:gradFill>
            <a:gsLst>
              <a:gs pos="45000">
                <a:schemeClr val="accent4"/>
              </a:gs>
              <a:gs pos="0">
                <a:schemeClr val="accent2"/>
              </a:gs>
              <a:gs pos="100000">
                <a:schemeClr val="accent4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137127" tIns="68565" rIns="137127" bIns="68565" anchor="ctr"/>
          <a:lstStyle/>
          <a:p>
            <a:pPr defTabSz="3762375">
              <a:defRPr/>
            </a:pPr>
            <a:r>
              <a:rPr lang="en-US" sz="5400" b="1" dirty="0" smtClean="0">
                <a:solidFill>
                  <a:srgbClr val="FFCC00"/>
                </a:solidFill>
              </a:rPr>
              <a:t>Next Step: Online Presence</a:t>
            </a:r>
            <a:endParaRPr lang="en-US" sz="5400" b="1" dirty="0">
              <a:solidFill>
                <a:srgbClr val="FFCC00"/>
              </a:solidFill>
            </a:endParaRPr>
          </a:p>
        </p:txBody>
      </p:sp>
      <p:pic>
        <p:nvPicPr>
          <p:cNvPr id="7" name="CELESTA HRD second trial FAST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5940" y="8690410"/>
            <a:ext cx="31987348" cy="18914259"/>
          </a:xfrm>
          <a:prstGeom prst="rect">
            <a:avLst/>
          </a:prstGeom>
        </p:spPr>
      </p:pic>
      <p:pic>
        <p:nvPicPr>
          <p:cNvPr id="10" name="Picture 9" descr="SFState_H_cmyk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000" y="28591459"/>
            <a:ext cx="9471199" cy="24707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71" y="28337906"/>
            <a:ext cx="7823176" cy="29778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13" name="Picture 12" descr="celestaQR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 Northern Arizona University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4400" i="1" dirty="0" smtClean="0">
                <a:solidFill>
                  <a:schemeClr val="bg1"/>
                </a:solidFill>
              </a:rPr>
              <a:t>San </a:t>
            </a:r>
            <a:r>
              <a:rPr lang="en-US" sz="4400" i="1" dirty="0">
                <a:solidFill>
                  <a:schemeClr val="bg1"/>
                </a:solidFill>
              </a:rPr>
              <a:t>Francisco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80822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The Habitable Zone Gallery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Dawn Gelino</a:t>
            </a:r>
            <a:r>
              <a:rPr lang="en-US" sz="5400" i="1" baseline="30000" dirty="0">
                <a:solidFill>
                  <a:schemeClr val="bg1"/>
                </a:solidFill>
              </a:rPr>
              <a:t>2</a:t>
            </a:r>
            <a:r>
              <a:rPr lang="en-US" sz="5400" i="1" dirty="0">
                <a:solidFill>
                  <a:schemeClr val="bg1"/>
                </a:solidFill>
              </a:rPr>
              <a:t>, Colin Orion </a:t>
            </a:r>
            <a:r>
              <a:rPr lang="en-US" sz="5400" i="1" dirty="0" smtClean="0">
                <a:solidFill>
                  <a:schemeClr val="bg1"/>
                </a:solidFill>
              </a:rPr>
              <a:t>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3</a:t>
            </a:r>
            <a:endParaRPr lang="en-US" sz="5400" i="1" dirty="0" smtClean="0">
              <a:solidFill>
                <a:schemeClr val="bg1"/>
              </a:solidFill>
            </a:endParaRPr>
          </a:p>
          <a:p>
            <a:pPr algn="ctr" defTabSz="3513138">
              <a:lnSpc>
                <a:spcPct val="120000"/>
              </a:lnSpc>
              <a:defRPr/>
            </a:pP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San Francisco State University 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NASA/Caltech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4400" i="1" dirty="0" smtClean="0">
                <a:solidFill>
                  <a:schemeClr val="bg1"/>
                </a:solidFill>
              </a:rPr>
              <a:t>Northern Arizona University</a:t>
            </a:r>
            <a:endParaRPr lang="en-US" sz="4400" i="1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32817" y="6183021"/>
            <a:ext cx="18627565" cy="4401674"/>
            <a:chOff x="3217489" y="6183021"/>
            <a:chExt cx="17998326" cy="4401674"/>
          </a:xfrm>
        </p:grpSpPr>
        <p:sp>
          <p:nvSpPr>
            <p:cNvPr id="38" name="Rectangle 37"/>
            <p:cNvSpPr/>
            <p:nvPr/>
          </p:nvSpPr>
          <p:spPr bwMode="auto">
            <a:xfrm>
              <a:off x="3330306" y="7061709"/>
              <a:ext cx="17498697" cy="352298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3" name="Text Box 75"/>
            <p:cNvSpPr txBox="1">
              <a:spLocks noChangeArrowheads="1"/>
            </p:cNvSpPr>
            <p:nvPr/>
          </p:nvSpPr>
          <p:spPr bwMode="auto">
            <a:xfrm>
              <a:off x="3217489" y="7372350"/>
              <a:ext cx="17998326" cy="2389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Kepler-186 from the Habitable Zone Gallery</a:t>
              </a:r>
              <a:r>
                <a:rPr lang="en-US" sz="4400" baseline="30000" dirty="0" smtClean="0">
                  <a:solidFill>
                    <a:schemeClr val="bg1"/>
                  </a:solidFill>
                </a:rPr>
                <a:t>1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Image format: PNG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Static Image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849323" y="28901864"/>
            <a:ext cx="23555411" cy="2850000"/>
            <a:chOff x="11498279" y="27797451"/>
            <a:chExt cx="20549599" cy="2850000"/>
          </a:xfrm>
        </p:grpSpPr>
        <p:sp>
          <p:nvSpPr>
            <p:cNvPr id="40" name="Rectangle 39"/>
            <p:cNvSpPr/>
            <p:nvPr/>
          </p:nvSpPr>
          <p:spPr bwMode="auto">
            <a:xfrm>
              <a:off x="11498279" y="28616414"/>
              <a:ext cx="20549599" cy="2031037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8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2" name="Text Box 56"/>
            <p:cNvSpPr txBox="1">
              <a:spLocks noChangeArrowheads="1"/>
            </p:cNvSpPr>
            <p:nvPr/>
          </p:nvSpPr>
          <p:spPr bwMode="auto">
            <a:xfrm>
              <a:off x="11546961" y="28853933"/>
              <a:ext cx="20331576" cy="155039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71419" tIns="85712" rIns="171419" bIns="85712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aseline="30000" dirty="0" smtClean="0">
                  <a:solidFill>
                    <a:schemeClr val="bg1"/>
                  </a:solidFill>
                </a:rPr>
                <a:t>1</a:t>
              </a:r>
              <a:r>
                <a:rPr lang="en-US" sz="3200" dirty="0" smtClean="0">
                  <a:solidFill>
                    <a:schemeClr val="bg1"/>
                  </a:solidFill>
                  <a:hlinkClick r:id="rId5"/>
                </a:rPr>
                <a:t>http://hzgallery.org</a:t>
              </a:r>
              <a:endParaRPr lang="en-US" sz="3200" dirty="0" smtClean="0">
                <a:solidFill>
                  <a:schemeClr val="bg1"/>
                </a:solidFill>
              </a:endParaRPr>
            </a:p>
            <a:p>
              <a:pPr eaLnBrk="1" hangingPunct="1"/>
              <a:endParaRPr lang="en-US" sz="1050" dirty="0" smtClean="0">
                <a:solidFill>
                  <a:schemeClr val="bg1"/>
                </a:solidFill>
              </a:endParaRPr>
            </a:p>
            <a:p>
              <a:pPr eaLnBrk="1" hangingPunct="1"/>
              <a:endParaRPr lang="en-US" sz="1100" dirty="0">
                <a:solidFill>
                  <a:schemeClr val="bg1"/>
                </a:solidFill>
              </a:endParaRPr>
            </a:p>
            <a:p>
              <a:pPr eaLnBrk="1" hangingPunct="1"/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20"/>
            <p:cNvSpPr>
              <a:spLocks noChangeArrowheads="1"/>
            </p:cNvSpPr>
            <p:nvPr/>
          </p:nvSpPr>
          <p:spPr bwMode="auto">
            <a:xfrm>
              <a:off x="11529497" y="27797451"/>
              <a:ext cx="20518381" cy="776631"/>
            </a:xfrm>
            <a:prstGeom prst="rect">
              <a:avLst/>
            </a:prstGeom>
            <a:gradFill>
              <a:gsLst>
                <a:gs pos="0">
                  <a:schemeClr val="tx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4800" b="1" dirty="0" smtClean="0">
                  <a:solidFill>
                    <a:srgbClr val="FFCC00"/>
                  </a:solidFill>
                </a:rPr>
                <a:t>References</a:t>
              </a:r>
              <a:endParaRPr lang="en-US" sz="4800" b="1" dirty="0">
                <a:solidFill>
                  <a:srgbClr val="FFCC00"/>
                </a:solidFill>
              </a:endParaRPr>
            </a:p>
          </p:txBody>
        </p:sp>
      </p:grpSp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pic>
        <p:nvPicPr>
          <p:cNvPr id="6" name="Picture 5" descr="541_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93" y="11201002"/>
            <a:ext cx="15794999" cy="1581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5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132817" y="6183021"/>
            <a:ext cx="18627565" cy="4401674"/>
            <a:chOff x="3217489" y="6183021"/>
            <a:chExt cx="17998326" cy="4401674"/>
          </a:xfrm>
        </p:grpSpPr>
        <p:sp>
          <p:nvSpPr>
            <p:cNvPr id="38" name="Rectangle 37"/>
            <p:cNvSpPr/>
            <p:nvPr/>
          </p:nvSpPr>
          <p:spPr bwMode="auto">
            <a:xfrm>
              <a:off x="3330306" y="7061709"/>
              <a:ext cx="17498697" cy="352298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3" name="Text Box 75"/>
            <p:cNvSpPr txBox="1">
              <a:spLocks noChangeArrowheads="1"/>
            </p:cNvSpPr>
            <p:nvPr/>
          </p:nvSpPr>
          <p:spPr bwMode="auto">
            <a:xfrm>
              <a:off x="3217489" y="7372350"/>
              <a:ext cx="17998326" cy="2389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Kepler-186 from the Habitable Zone Gallery</a:t>
              </a:r>
              <a:r>
                <a:rPr lang="en-US" sz="4400" baseline="30000" dirty="0" smtClean="0">
                  <a:solidFill>
                    <a:schemeClr val="bg1"/>
                  </a:solidFill>
                </a:rPr>
                <a:t>1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Image format: PNG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Static Image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849323" y="28901864"/>
            <a:ext cx="23555411" cy="2850000"/>
            <a:chOff x="11498279" y="27797451"/>
            <a:chExt cx="20549599" cy="2850000"/>
          </a:xfrm>
        </p:grpSpPr>
        <p:sp>
          <p:nvSpPr>
            <p:cNvPr id="40" name="Rectangle 39"/>
            <p:cNvSpPr/>
            <p:nvPr/>
          </p:nvSpPr>
          <p:spPr bwMode="auto">
            <a:xfrm>
              <a:off x="11498279" y="28616414"/>
              <a:ext cx="20549599" cy="2031037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8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2" name="Text Box 56"/>
            <p:cNvSpPr txBox="1">
              <a:spLocks noChangeArrowheads="1"/>
            </p:cNvSpPr>
            <p:nvPr/>
          </p:nvSpPr>
          <p:spPr bwMode="auto">
            <a:xfrm>
              <a:off x="11546961" y="28853933"/>
              <a:ext cx="20331576" cy="155039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71419" tIns="85712" rIns="171419" bIns="85712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aseline="30000" dirty="0" smtClean="0">
                  <a:solidFill>
                    <a:schemeClr val="bg1"/>
                  </a:solidFill>
                </a:rPr>
                <a:t>1</a:t>
              </a:r>
              <a:r>
                <a:rPr lang="en-US" sz="3200" dirty="0" smtClean="0">
                  <a:solidFill>
                    <a:schemeClr val="bg1"/>
                  </a:solidFill>
                  <a:hlinkClick r:id="rId7"/>
                </a:rPr>
                <a:t>http://hzgallery.org</a:t>
              </a:r>
              <a:endParaRPr lang="en-US" sz="3200" dirty="0" smtClean="0">
                <a:solidFill>
                  <a:schemeClr val="bg1"/>
                </a:solidFill>
              </a:endParaRPr>
            </a:p>
            <a:p>
              <a:pPr eaLnBrk="1" hangingPunct="1"/>
              <a:endParaRPr lang="en-US" sz="1050" dirty="0" smtClean="0">
                <a:solidFill>
                  <a:schemeClr val="bg1"/>
                </a:solidFill>
              </a:endParaRPr>
            </a:p>
            <a:p>
              <a:pPr eaLnBrk="1" hangingPunct="1"/>
              <a:endParaRPr lang="en-US" sz="1100" dirty="0">
                <a:solidFill>
                  <a:schemeClr val="bg1"/>
                </a:solidFill>
              </a:endParaRPr>
            </a:p>
            <a:p>
              <a:pPr eaLnBrk="1" hangingPunct="1"/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20"/>
            <p:cNvSpPr>
              <a:spLocks noChangeArrowheads="1"/>
            </p:cNvSpPr>
            <p:nvPr/>
          </p:nvSpPr>
          <p:spPr bwMode="auto">
            <a:xfrm>
              <a:off x="11529497" y="27797451"/>
              <a:ext cx="20518381" cy="776631"/>
            </a:xfrm>
            <a:prstGeom prst="rect">
              <a:avLst/>
            </a:prstGeom>
            <a:gradFill>
              <a:gsLst>
                <a:gs pos="0">
                  <a:schemeClr val="tx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4800" b="1" dirty="0" smtClean="0">
                  <a:solidFill>
                    <a:srgbClr val="FFCC00"/>
                  </a:solidFill>
                </a:rPr>
                <a:t>References</a:t>
              </a:r>
              <a:endParaRPr lang="en-US" sz="4800" b="1" dirty="0">
                <a:solidFill>
                  <a:srgbClr val="FFCC00"/>
                </a:solidFill>
              </a:endParaRPr>
            </a:p>
          </p:txBody>
        </p:sp>
      </p:grpSp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030276" y="6183021"/>
            <a:ext cx="17113494" cy="4401674"/>
            <a:chOff x="23020441" y="6183021"/>
            <a:chExt cx="17113494" cy="4401674"/>
          </a:xfrm>
        </p:grpSpPr>
        <p:sp>
          <p:nvSpPr>
            <p:cNvPr id="39" name="Rectangle 38"/>
            <p:cNvSpPr/>
            <p:nvPr/>
          </p:nvSpPr>
          <p:spPr bwMode="auto">
            <a:xfrm>
              <a:off x="23034745" y="7104042"/>
              <a:ext cx="17074182" cy="3480653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8" name="Text Box 81"/>
            <p:cNvSpPr txBox="1">
              <a:spLocks noChangeArrowheads="1"/>
            </p:cNvSpPr>
            <p:nvPr/>
          </p:nvSpPr>
          <p:spPr bwMode="auto">
            <a:xfrm>
              <a:off x="23199786" y="7377113"/>
              <a:ext cx="16934149" cy="2800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• </a:t>
              </a:r>
              <a:r>
                <a:rPr lang="en-US" sz="4400" dirty="0" smtClean="0">
                  <a:solidFill>
                    <a:schemeClr val="bg1"/>
                  </a:solidFill>
                </a:rPr>
                <a:t>Kepler-186 with interaction</a:t>
              </a:r>
              <a:endParaRPr lang="en-US" sz="4400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• Standalone HTML file requires no special software.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• Entire gallery of HTML files generated in &lt; 2 minutes.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19"/>
            <p:cNvSpPr>
              <a:spLocks noChangeArrowheads="1"/>
            </p:cNvSpPr>
            <p:nvPr/>
          </p:nvSpPr>
          <p:spPr bwMode="auto">
            <a:xfrm>
              <a:off x="23020441" y="6183021"/>
              <a:ext cx="17108131" cy="914400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Interactive Environment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pic>
        <p:nvPicPr>
          <p:cNvPr id="5" name="K186Dem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019716" y="11236519"/>
            <a:ext cx="15129661" cy="15913073"/>
          </a:xfrm>
          <a:prstGeom prst="rect">
            <a:avLst/>
          </a:prstGeom>
        </p:spPr>
      </p:pic>
      <p:pic>
        <p:nvPicPr>
          <p:cNvPr id="6" name="Picture 5" descr="541_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93" y="11201002"/>
            <a:ext cx="15794999" cy="15813154"/>
          </a:xfrm>
          <a:prstGeom prst="rect">
            <a:avLst/>
          </a:prstGeom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The Habitable Zone Gallery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Dawn Gelino</a:t>
            </a:r>
            <a:r>
              <a:rPr lang="en-US" sz="5400" i="1" baseline="30000" dirty="0">
                <a:solidFill>
                  <a:schemeClr val="bg1"/>
                </a:solidFill>
              </a:rPr>
              <a:t>2</a:t>
            </a:r>
            <a:r>
              <a:rPr lang="en-US" sz="5400" i="1" dirty="0">
                <a:solidFill>
                  <a:schemeClr val="bg1"/>
                </a:solidFill>
              </a:rPr>
              <a:t>, Colin Orion </a:t>
            </a:r>
            <a:r>
              <a:rPr lang="en-US" sz="5400" i="1" dirty="0" smtClean="0">
                <a:solidFill>
                  <a:schemeClr val="bg1"/>
                </a:solidFill>
              </a:rPr>
              <a:t>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3</a:t>
            </a:r>
            <a:endParaRPr lang="en-US" sz="5400" i="1" dirty="0" smtClean="0">
              <a:solidFill>
                <a:schemeClr val="bg1"/>
              </a:solidFill>
            </a:endParaRPr>
          </a:p>
          <a:p>
            <a:pPr algn="ctr" defTabSz="3513138">
              <a:lnSpc>
                <a:spcPct val="120000"/>
              </a:lnSpc>
              <a:defRPr/>
            </a:pP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San Francisco State University 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NASA/Caltech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4400" i="1" dirty="0" smtClean="0">
                <a:solidFill>
                  <a:schemeClr val="bg1"/>
                </a:solidFill>
              </a:rPr>
              <a:t>Northern Arizona University</a:t>
            </a:r>
            <a:endParaRPr lang="en-US" sz="4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3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629390" y="5809174"/>
            <a:ext cx="23550487" cy="7578699"/>
            <a:chOff x="3217489" y="6183021"/>
            <a:chExt cx="17998326" cy="12950128"/>
          </a:xfrm>
        </p:grpSpPr>
        <p:sp>
          <p:nvSpPr>
            <p:cNvPr id="38" name="Rectangle 37"/>
            <p:cNvSpPr/>
            <p:nvPr/>
          </p:nvSpPr>
          <p:spPr bwMode="auto">
            <a:xfrm>
              <a:off x="3330306" y="7061708"/>
              <a:ext cx="17498697" cy="12071441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3" name="Text Box 75"/>
            <p:cNvSpPr txBox="1">
              <a:spLocks noChangeArrowheads="1"/>
            </p:cNvSpPr>
            <p:nvPr/>
          </p:nvSpPr>
          <p:spPr bwMode="auto">
            <a:xfrm>
              <a:off x="3217489" y="7372351"/>
              <a:ext cx="17998326" cy="10998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Provides HZ distances for 37,000 bright, nearby stars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Computes the orbital periods for Earth-like exoplanets in those zones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Calculates stellar parameters (temperature, luminosity, mass, radius)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Estimates uncertainties by comparing predictions with the EDE ( </a:t>
              </a:r>
              <a:r>
                <a:rPr lang="en-US" sz="4400" dirty="0" smtClean="0">
                  <a:solidFill>
                    <a:schemeClr val="bg1"/>
                  </a:solidFill>
                  <a:hlinkClick r:id="rId5"/>
                </a:rPr>
                <a:t>www.exoplanets.org</a:t>
              </a:r>
              <a:r>
                <a:rPr lang="en-US" sz="4400" dirty="0" smtClean="0">
                  <a:solidFill>
                    <a:schemeClr val="bg1"/>
                  </a:solidFill>
                </a:rPr>
                <a:t> )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Determines the number of CELESTA HZs probed for a given survey duration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Available for download now at </a:t>
              </a:r>
              <a:r>
                <a:rPr lang="en-US" sz="4400" dirty="0" smtClean="0">
                  <a:solidFill>
                    <a:schemeClr val="bg1"/>
                  </a:solidFill>
                  <a:hlinkClick r:id="rId6"/>
                </a:rPr>
                <a:t>http://celesta.info</a:t>
              </a:r>
              <a:r>
                <a:rPr lang="en-US" sz="4400" dirty="0" smtClean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What CELESTA Does Now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8800" i="1" dirty="0">
                <a:solidFill>
                  <a:schemeClr val="bg1"/>
                </a:solidFill>
              </a:rPr>
              <a:t>Conclusions </a:t>
            </a:r>
            <a:endParaRPr lang="en-US" sz="9600" i="1" dirty="0" smtClean="0">
              <a:solidFill>
                <a:schemeClr val="bg1"/>
              </a:solidFill>
            </a:endParaRPr>
          </a:p>
          <a:p>
            <a:pPr algn="ctr" defTabSz="3513138">
              <a:lnSpc>
                <a:spcPct val="120000"/>
              </a:lnSpc>
              <a:defRPr/>
            </a:pPr>
            <a:r>
              <a:rPr lang="en-US" sz="13800" i="1" dirty="0" smtClean="0">
                <a:solidFill>
                  <a:schemeClr val="bg1"/>
                </a:solidFill>
                <a:hlinkClick r:id="rId7"/>
              </a:rPr>
              <a:t>www.CELESTA.info</a:t>
            </a:r>
            <a:endParaRPr lang="en-US" sz="13800" i="1" dirty="0" smtClean="0">
              <a:solidFill>
                <a:schemeClr val="bg1"/>
              </a:solidFill>
            </a:endParaRPr>
          </a:p>
        </p:txBody>
      </p:sp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888926" y="14383138"/>
            <a:ext cx="23053534" cy="6040982"/>
            <a:chOff x="23020441" y="6183021"/>
            <a:chExt cx="17142747" cy="9980866"/>
          </a:xfrm>
        </p:grpSpPr>
        <p:sp>
          <p:nvSpPr>
            <p:cNvPr id="39" name="Rectangle 38"/>
            <p:cNvSpPr/>
            <p:nvPr/>
          </p:nvSpPr>
          <p:spPr bwMode="auto">
            <a:xfrm>
              <a:off x="23034745" y="7104041"/>
              <a:ext cx="17074182" cy="905984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8" name="Text Box 81"/>
            <p:cNvSpPr txBox="1">
              <a:spLocks noChangeArrowheads="1"/>
            </p:cNvSpPr>
            <p:nvPr/>
          </p:nvSpPr>
          <p:spPr bwMode="auto">
            <a:xfrm>
              <a:off x="23199786" y="7552852"/>
              <a:ext cx="16963402" cy="8033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Interactive online edition</a:t>
              </a:r>
              <a:endParaRPr lang="en-US" sz="4400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Bidirectional integration with </a:t>
              </a:r>
              <a:r>
                <a:rPr lang="en-US" sz="4400" dirty="0" smtClean="0">
                  <a:solidFill>
                    <a:schemeClr val="bg1"/>
                  </a:solidFill>
                  <a:hlinkClick r:id="rId9"/>
                </a:rPr>
                <a:t>www.hzgallery.org</a:t>
              </a:r>
              <a:r>
                <a:rPr lang="en-US" sz="4400" dirty="0" smtClean="0">
                  <a:solidFill>
                    <a:schemeClr val="bg1"/>
                  </a:solidFill>
                </a:rPr>
                <a:t>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Ability to specify mission parameters (e.g. survey duration, area on sky, magnitude)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Real-time stellar parameter uncertainty updates with </a:t>
              </a:r>
              <a:r>
                <a:rPr lang="en-US" sz="4400" dirty="0" smtClean="0">
                  <a:solidFill>
                    <a:schemeClr val="bg1"/>
                  </a:solidFill>
                  <a:hlinkClick r:id="rId5"/>
                </a:rPr>
                <a:t>www.exoplanets.org</a:t>
              </a:r>
              <a:r>
                <a:rPr lang="en-US" sz="4400" dirty="0" smtClean="0">
                  <a:solidFill>
                    <a:schemeClr val="bg1"/>
                  </a:solidFill>
                </a:rPr>
                <a:t>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Framework for </a:t>
              </a:r>
              <a:r>
                <a:rPr lang="en-US" sz="4400" dirty="0" err="1" smtClean="0">
                  <a:solidFill>
                    <a:schemeClr val="bg1"/>
                  </a:solidFill>
                </a:rPr>
                <a:t>astrometric</a:t>
              </a:r>
              <a:r>
                <a:rPr lang="en-US" sz="4400" dirty="0" smtClean="0">
                  <a:solidFill>
                    <a:schemeClr val="bg1"/>
                  </a:solidFill>
                </a:rPr>
                <a:t> updates derived from Gaia data</a:t>
              </a:r>
            </a:p>
          </p:txBody>
        </p:sp>
        <p:sp>
          <p:nvSpPr>
            <p:cNvPr id="35" name="Rectangle 19"/>
            <p:cNvSpPr>
              <a:spLocks noChangeArrowheads="1"/>
            </p:cNvSpPr>
            <p:nvPr/>
          </p:nvSpPr>
          <p:spPr bwMode="auto">
            <a:xfrm>
              <a:off x="23020441" y="6183021"/>
              <a:ext cx="17108131" cy="914400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What is coming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888926" y="21419385"/>
            <a:ext cx="23053534" cy="6040982"/>
            <a:chOff x="23020441" y="6183021"/>
            <a:chExt cx="17142747" cy="9980866"/>
          </a:xfrm>
        </p:grpSpPr>
        <p:sp>
          <p:nvSpPr>
            <p:cNvPr id="18" name="Rectangle 17"/>
            <p:cNvSpPr/>
            <p:nvPr/>
          </p:nvSpPr>
          <p:spPr bwMode="auto">
            <a:xfrm>
              <a:off x="23034745" y="7104041"/>
              <a:ext cx="17074182" cy="905984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Text Box 81"/>
            <p:cNvSpPr txBox="1">
              <a:spLocks noChangeArrowheads="1"/>
            </p:cNvSpPr>
            <p:nvPr/>
          </p:nvSpPr>
          <p:spPr bwMode="auto">
            <a:xfrm>
              <a:off x="23199786" y="7552852"/>
              <a:ext cx="16963402" cy="8033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Linkage with additional sources (e.g. M-Dwarf catalogs, Hypatia</a:t>
              </a:r>
              <a:r>
                <a:rPr lang="en-US" sz="4400" baseline="30000" dirty="0">
                  <a:solidFill>
                    <a:schemeClr val="bg1"/>
                  </a:solidFill>
                </a:rPr>
                <a:t>1</a:t>
              </a:r>
              <a:r>
                <a:rPr lang="en-US" sz="4400" dirty="0" smtClean="0">
                  <a:solidFill>
                    <a:schemeClr val="bg1"/>
                  </a:solidFill>
                </a:rPr>
                <a:t>, SIMBAD)</a:t>
              </a:r>
              <a:endParaRPr lang="en-US" sz="4400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3D Interactivity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Eccentricity effects integration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Venus Zone calculations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Ability to utilize other climate/HZ models in calculations</a:t>
              </a:r>
              <a:r>
                <a:rPr lang="en-US" sz="4400" baseline="30000" dirty="0" smtClean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3020441" y="6183021"/>
              <a:ext cx="17108131" cy="914400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CELESTA Wish-List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909018" y="28528373"/>
            <a:ext cx="23034299" cy="2850000"/>
            <a:chOff x="11498279" y="27797451"/>
            <a:chExt cx="20549599" cy="2850000"/>
          </a:xfrm>
        </p:grpSpPr>
        <p:sp>
          <p:nvSpPr>
            <p:cNvPr id="22" name="Rectangle 21"/>
            <p:cNvSpPr/>
            <p:nvPr/>
          </p:nvSpPr>
          <p:spPr bwMode="auto">
            <a:xfrm>
              <a:off x="11498279" y="28616414"/>
              <a:ext cx="20549599" cy="2031037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8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Text Box 56"/>
            <p:cNvSpPr txBox="1">
              <a:spLocks noChangeArrowheads="1"/>
            </p:cNvSpPr>
            <p:nvPr/>
          </p:nvSpPr>
          <p:spPr bwMode="auto">
            <a:xfrm>
              <a:off x="11546961" y="28853933"/>
              <a:ext cx="20331576" cy="1650426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71419" tIns="85712" rIns="171419" bIns="85712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aseline="30000" dirty="0" smtClean="0">
                  <a:solidFill>
                    <a:schemeClr val="bg1"/>
                  </a:solidFill>
                </a:rPr>
                <a:t>1</a:t>
              </a:r>
              <a:r>
                <a:rPr lang="en-US" sz="3200" dirty="0">
                  <a:solidFill>
                    <a:schemeClr val="bg1"/>
                  </a:solidFill>
                </a:rPr>
                <a:t> </a:t>
              </a:r>
              <a:r>
                <a:rPr lang="en-US" sz="3200" dirty="0">
                  <a:solidFill>
                    <a:schemeClr val="bg1"/>
                  </a:solidFill>
                  <a:hlinkClick r:id="rId10"/>
                </a:rPr>
                <a:t>http://physics.sfsu.edu/~</a:t>
              </a:r>
              <a:r>
                <a:rPr lang="en-US" sz="3200" dirty="0" smtClean="0">
                  <a:solidFill>
                    <a:schemeClr val="bg1"/>
                  </a:solidFill>
                  <a:hlinkClick r:id="rId10"/>
                </a:rPr>
                <a:t>nhinkel/hypatia.html</a:t>
              </a:r>
              <a:r>
                <a:rPr lang="en-US" sz="3200" dirty="0" smtClean="0">
                  <a:solidFill>
                    <a:schemeClr val="bg1"/>
                  </a:solidFill>
                </a:rPr>
                <a:t> </a:t>
              </a:r>
            </a:p>
            <a:p>
              <a:pPr eaLnBrk="1" hangingPunct="1"/>
              <a:r>
                <a:rPr lang="en-US" sz="3200" baseline="30000" dirty="0" smtClean="0">
                  <a:solidFill>
                    <a:schemeClr val="bg1"/>
                  </a:solidFill>
                </a:rPr>
                <a:t>2 </a:t>
              </a:r>
              <a:r>
                <a:rPr lang="en-US" sz="3200" dirty="0" smtClean="0">
                  <a:solidFill>
                    <a:schemeClr val="bg1"/>
                  </a:solidFill>
                </a:rPr>
                <a:t>Requested feature.</a:t>
              </a:r>
              <a:r>
                <a:rPr lang="en-US" sz="1050" dirty="0" smtClean="0">
                  <a:solidFill>
                    <a:schemeClr val="bg1"/>
                  </a:solidFill>
                </a:rPr>
                <a:t> </a:t>
              </a:r>
            </a:p>
            <a:p>
              <a:pPr eaLnBrk="1" hangingPunct="1"/>
              <a:endParaRPr lang="en-US" sz="3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11529497" y="27797451"/>
              <a:ext cx="20518381" cy="776631"/>
            </a:xfrm>
            <a:prstGeom prst="rect">
              <a:avLst/>
            </a:prstGeom>
            <a:gradFill>
              <a:gsLst>
                <a:gs pos="0">
                  <a:schemeClr val="tx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4800" b="1" dirty="0" smtClean="0">
                  <a:solidFill>
                    <a:srgbClr val="FFCC00"/>
                  </a:solidFill>
                </a:rPr>
                <a:t>References</a:t>
              </a:r>
              <a:endParaRPr lang="en-US" sz="4800" b="1" dirty="0">
                <a:solidFill>
                  <a:srgbClr val="FFCC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32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-1"/>
            <a:ext cx="43891200" cy="1998617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23900" b="1" dirty="0" err="1" smtClean="0">
                <a:solidFill>
                  <a:schemeClr val="bg1"/>
                </a:solidFill>
              </a:rPr>
              <a:t>www.CELESTA.info</a:t>
            </a:r>
            <a:endParaRPr lang="en-US" sz="9600" b="1" dirty="0" smtClean="0">
              <a:solidFill>
                <a:schemeClr val="bg1"/>
              </a:solidFill>
            </a:endParaRPr>
          </a:p>
        </p:txBody>
      </p:sp>
      <p:pic>
        <p:nvPicPr>
          <p:cNvPr id="7" name="Picture 6" descr="SFState_H_cmy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000" y="28591459"/>
            <a:ext cx="9471199" cy="2470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71" y="28337906"/>
            <a:ext cx="7823176" cy="29778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10" name="Picture 9" descr="celestaQR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-1"/>
            <a:ext cx="43891200" cy="4343401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23900" b="1" smtClean="0">
                <a:solidFill>
                  <a:schemeClr val="bg1"/>
                </a:solidFill>
              </a:rPr>
              <a:t>CELESTA.info</a:t>
            </a:r>
            <a:endParaRPr lang="en-US" sz="9600" b="1" dirty="0" smtClean="0">
              <a:solidFill>
                <a:schemeClr val="bg1"/>
              </a:solidFill>
            </a:endParaRPr>
          </a:p>
        </p:txBody>
      </p:sp>
      <p:pic>
        <p:nvPicPr>
          <p:cNvPr id="27" name="Picture 26" descr="celestaQ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7542" y="29465659"/>
            <a:ext cx="2726279" cy="2726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5007"/>
          <a:stretch/>
        </p:blipFill>
        <p:spPr>
          <a:xfrm>
            <a:off x="136377" y="4153367"/>
            <a:ext cx="43808611" cy="24780240"/>
          </a:xfrm>
          <a:prstGeom prst="rect">
            <a:avLst/>
          </a:prstGeom>
        </p:spPr>
      </p:pic>
      <p:pic>
        <p:nvPicPr>
          <p:cNvPr id="25" name="Picture 24" descr="SFState_H_cmyk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4" y="29593425"/>
            <a:ext cx="9471199" cy="2470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7655" y="29468850"/>
            <a:ext cx="7823176" cy="297785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792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 Northern Arizona University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4400" i="1" dirty="0" smtClean="0">
                <a:solidFill>
                  <a:schemeClr val="bg1"/>
                </a:solidFill>
              </a:rPr>
              <a:t>San </a:t>
            </a:r>
            <a:r>
              <a:rPr lang="en-US" sz="4400" i="1" dirty="0">
                <a:solidFill>
                  <a:schemeClr val="bg1"/>
                </a:solidFill>
              </a:rPr>
              <a:t>Francisco State University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113662" y="6149770"/>
            <a:ext cx="13322701" cy="4221563"/>
            <a:chOff x="1113662" y="6149770"/>
            <a:chExt cx="9553995" cy="3417257"/>
          </a:xfrm>
        </p:grpSpPr>
        <p:sp>
          <p:nvSpPr>
            <p:cNvPr id="37" name="Rectangle 36"/>
            <p:cNvSpPr/>
            <p:nvPr/>
          </p:nvSpPr>
          <p:spPr bwMode="auto">
            <a:xfrm>
              <a:off x="1119463" y="7053235"/>
              <a:ext cx="9491752" cy="238679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7" name="Text Box 79"/>
            <p:cNvSpPr txBox="1">
              <a:spLocks noChangeArrowheads="1"/>
            </p:cNvSpPr>
            <p:nvPr/>
          </p:nvSpPr>
          <p:spPr bwMode="auto">
            <a:xfrm>
              <a:off x="1286411" y="7259639"/>
              <a:ext cx="9318567" cy="2307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71450" tIns="85725" rIns="171450" bIns="85725"/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4400" b="1" dirty="0" smtClean="0">
                  <a:solidFill>
                    <a:schemeClr val="bg1"/>
                  </a:solidFill>
                </a:rPr>
                <a:t>CELESTA </a:t>
              </a:r>
              <a:r>
                <a:rPr lang="en-US" sz="4400" b="1" dirty="0">
                  <a:solidFill>
                    <a:schemeClr val="bg1"/>
                  </a:solidFill>
                </a:rPr>
                <a:t>provides a database of habitable zones as a target selection tool for </a:t>
              </a:r>
              <a:r>
                <a:rPr lang="en-US" sz="4400" b="1" dirty="0" smtClean="0">
                  <a:solidFill>
                    <a:schemeClr val="bg1"/>
                  </a:solidFill>
                </a:rPr>
                <a:t>ongoing and future missions.</a:t>
              </a:r>
            </a:p>
          </p:txBody>
        </p:sp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>
              <a:off x="1113662" y="6149770"/>
              <a:ext cx="9553995" cy="947651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>
                  <a:solidFill>
                    <a:srgbClr val="FFCC00"/>
                  </a:solidFill>
                </a:rPr>
                <a:t>Introduction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00718" y="12750564"/>
            <a:ext cx="13247498" cy="6809951"/>
            <a:chOff x="1100718" y="15841356"/>
            <a:chExt cx="9500065" cy="10531463"/>
          </a:xfrm>
        </p:grpSpPr>
        <p:sp>
          <p:nvSpPr>
            <p:cNvPr id="28" name="Rectangle 27"/>
            <p:cNvSpPr/>
            <p:nvPr/>
          </p:nvSpPr>
          <p:spPr bwMode="auto">
            <a:xfrm>
              <a:off x="1100718" y="15841356"/>
              <a:ext cx="9500065" cy="10531463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55" name="Text Box 77"/>
            <p:cNvSpPr txBox="1">
              <a:spLocks noChangeArrowheads="1"/>
            </p:cNvSpPr>
            <p:nvPr/>
          </p:nvSpPr>
          <p:spPr bwMode="auto">
            <a:xfrm>
              <a:off x="1215027" y="15884888"/>
              <a:ext cx="9271447" cy="10444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71450" tIns="85725" rIns="171450" bIns="85725"/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Star catalogs utilized for stellar parameters: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• </a:t>
              </a:r>
              <a:r>
                <a:rPr lang="en-US" sz="4400" dirty="0" smtClean="0">
                  <a:solidFill>
                    <a:schemeClr val="bg1"/>
                  </a:solidFill>
                </a:rPr>
                <a:t>Hipparcos</a:t>
              </a:r>
              <a:r>
                <a:rPr lang="en-US" sz="4400" baseline="30000" dirty="0" smtClean="0">
                  <a:solidFill>
                    <a:schemeClr val="bg1"/>
                  </a:solidFill>
                </a:rPr>
                <a:t>1</a:t>
              </a:r>
              <a:r>
                <a:rPr lang="en-US" sz="4400" dirty="0" smtClean="0">
                  <a:solidFill>
                    <a:schemeClr val="bg1"/>
                  </a:solidFill>
                </a:rPr>
                <a:t>: </a:t>
              </a:r>
              <a:r>
                <a:rPr lang="en-US" sz="4400" dirty="0">
                  <a:solidFill>
                    <a:schemeClr val="bg1"/>
                  </a:solidFill>
                </a:rPr>
                <a:t>parallax for distances.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• </a:t>
              </a:r>
              <a:r>
                <a:rPr lang="en-US" sz="4400" dirty="0" smtClean="0">
                  <a:solidFill>
                    <a:schemeClr val="bg1"/>
                  </a:solidFill>
                </a:rPr>
                <a:t>We created a </a:t>
              </a:r>
              <a:r>
                <a:rPr lang="en-US" sz="4400" dirty="0">
                  <a:solidFill>
                    <a:schemeClr val="bg1"/>
                  </a:solidFill>
                </a:rPr>
                <a:t>Stellar Parameter Catalog </a:t>
              </a:r>
              <a:r>
                <a:rPr lang="en-US" sz="4400" dirty="0" smtClean="0">
                  <a:solidFill>
                    <a:schemeClr val="bg1"/>
                  </a:solidFill>
                </a:rPr>
                <a:t>building </a:t>
              </a:r>
              <a:r>
                <a:rPr lang="en-US" sz="4400" dirty="0">
                  <a:solidFill>
                    <a:schemeClr val="bg1"/>
                  </a:solidFill>
                </a:rPr>
                <a:t>upon the work of McDonald et al.</a:t>
              </a:r>
              <a:r>
                <a:rPr lang="en-US" sz="4400" baseline="30000" dirty="0">
                  <a:solidFill>
                    <a:schemeClr val="bg1"/>
                  </a:solidFill>
                </a:rPr>
                <a:t>3</a:t>
              </a:r>
              <a:r>
                <a:rPr lang="en-US" sz="4400" dirty="0">
                  <a:solidFill>
                    <a:schemeClr val="bg1"/>
                  </a:solidFill>
                </a:rPr>
                <a:t>: stellar </a:t>
              </a:r>
              <a:r>
                <a:rPr lang="en-US" sz="4400" dirty="0" smtClean="0">
                  <a:solidFill>
                    <a:schemeClr val="bg1"/>
                  </a:solidFill>
                </a:rPr>
                <a:t>temperatures </a:t>
              </a:r>
              <a:r>
                <a:rPr lang="en-US" sz="4400" dirty="0">
                  <a:solidFill>
                    <a:schemeClr val="bg1"/>
                  </a:solidFill>
                </a:rPr>
                <a:t>and luminosities.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• Kopparapu et al.</a:t>
              </a:r>
              <a:r>
                <a:rPr lang="en-US" sz="4400" baseline="30000" dirty="0">
                  <a:solidFill>
                    <a:schemeClr val="bg1"/>
                  </a:solidFill>
                </a:rPr>
                <a:t>2</a:t>
              </a:r>
              <a:r>
                <a:rPr lang="en-US" sz="4400" dirty="0">
                  <a:solidFill>
                    <a:schemeClr val="bg1"/>
                  </a:solidFill>
                </a:rPr>
                <a:t>: HZ coefficients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• Gaia: future </a:t>
              </a:r>
              <a:r>
                <a:rPr lang="en-US" sz="4400" dirty="0" smtClean="0">
                  <a:solidFill>
                    <a:schemeClr val="bg1"/>
                  </a:solidFill>
                </a:rPr>
                <a:t>upgrades to CELESTA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109188" y="11567629"/>
            <a:ext cx="13223875" cy="1004409"/>
          </a:xfrm>
          <a:prstGeom prst="rect">
            <a:avLst/>
          </a:prstGeom>
          <a:gradFill>
            <a:gsLst>
              <a:gs pos="45000">
                <a:schemeClr val="accent4"/>
              </a:gs>
              <a:gs pos="0">
                <a:schemeClr val="accent2"/>
              </a:gs>
              <a:gs pos="100000">
                <a:schemeClr val="accent4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137127" tIns="68565" rIns="137127" bIns="68565" anchor="ctr"/>
          <a:lstStyle/>
          <a:p>
            <a:pPr defTabSz="3762375">
              <a:defRPr/>
            </a:pPr>
            <a:r>
              <a:rPr lang="en-US" sz="5400" b="1" dirty="0" smtClean="0">
                <a:solidFill>
                  <a:srgbClr val="FFCC00"/>
                </a:solidFill>
              </a:rPr>
              <a:t>Step 1: Aggregate Data</a:t>
            </a:r>
            <a:endParaRPr lang="en-US" sz="5400" b="1" dirty="0">
              <a:solidFill>
                <a:srgbClr val="FFCC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683671" y="27797451"/>
            <a:ext cx="20371890" cy="5769284"/>
            <a:chOff x="11498279" y="27797451"/>
            <a:chExt cx="20549599" cy="5769284"/>
          </a:xfrm>
        </p:grpSpPr>
        <p:sp>
          <p:nvSpPr>
            <p:cNvPr id="22" name="Rectangle 21"/>
            <p:cNvSpPr/>
            <p:nvPr/>
          </p:nvSpPr>
          <p:spPr bwMode="auto">
            <a:xfrm>
              <a:off x="11498279" y="28616414"/>
              <a:ext cx="20549599" cy="3513554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8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Text Box 56"/>
            <p:cNvSpPr txBox="1">
              <a:spLocks noChangeArrowheads="1"/>
            </p:cNvSpPr>
            <p:nvPr/>
          </p:nvSpPr>
          <p:spPr bwMode="auto">
            <a:xfrm>
              <a:off x="11546961" y="28853933"/>
              <a:ext cx="20331576" cy="471280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71419" tIns="85712" rIns="171419" bIns="85712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aseline="30000" dirty="0" smtClean="0">
                  <a:solidFill>
                    <a:schemeClr val="bg1"/>
                  </a:solidFill>
                </a:rPr>
                <a:t>1</a:t>
              </a:r>
              <a:r>
                <a:rPr lang="en-US" sz="3200" dirty="0">
                  <a:solidFill>
                    <a:schemeClr val="bg1"/>
                  </a:solidFill>
                </a:rPr>
                <a:t> </a:t>
              </a:r>
              <a:r>
                <a:rPr lang="en-US" sz="3200" dirty="0">
                  <a:solidFill>
                    <a:schemeClr val="bg1"/>
                  </a:solidFill>
                  <a:hlinkClick r:id="rId5"/>
                </a:rPr>
                <a:t>http://</a:t>
              </a:r>
              <a:r>
                <a:rPr lang="en-US" sz="3200" dirty="0" smtClean="0">
                  <a:solidFill>
                    <a:schemeClr val="bg1"/>
                  </a:solidFill>
                  <a:hlinkClick r:id="rId5"/>
                </a:rPr>
                <a:t>nssdc.gsfc.nasa.gov/nmc/spacecraftDisplay.do?id=1989-062B</a:t>
              </a:r>
              <a:r>
                <a:rPr lang="en-US" sz="3200" dirty="0" smtClean="0">
                  <a:solidFill>
                    <a:schemeClr val="bg1"/>
                  </a:solidFill>
                </a:rPr>
                <a:t> </a:t>
              </a:r>
              <a:endParaRPr lang="en-US" sz="1050" dirty="0" smtClean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3600" baseline="30000" dirty="0" smtClean="0">
                  <a:solidFill>
                    <a:schemeClr val="bg1"/>
                  </a:solidFill>
                </a:rPr>
                <a:t>2</a:t>
              </a:r>
              <a:r>
                <a:rPr lang="en-US" sz="3600" dirty="0" smtClean="0">
                  <a:solidFill>
                    <a:schemeClr val="bg1"/>
                  </a:solidFill>
                </a:rPr>
                <a:t>Kopparapu</a:t>
              </a:r>
              <a:r>
                <a:rPr lang="en-US" sz="3600" dirty="0">
                  <a:solidFill>
                    <a:schemeClr val="bg1"/>
                  </a:solidFill>
                </a:rPr>
                <a:t>, R.K. et al., 2014. Habitable Zones around Main-sequence Stars: Dependence on Planetary Mass. Astrophysical Journal Letters, 787(2), p.L29</a:t>
              </a:r>
              <a:r>
                <a:rPr lang="en-US" sz="3600" dirty="0" smtClean="0">
                  <a:solidFill>
                    <a:schemeClr val="bg1"/>
                  </a:solidFill>
                </a:rPr>
                <a:t>.</a:t>
              </a:r>
            </a:p>
            <a:p>
              <a:pPr eaLnBrk="1" hangingPunct="1"/>
              <a:endParaRPr lang="en-US" sz="1100" dirty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3600" baseline="30000" dirty="0" smtClean="0">
                  <a:solidFill>
                    <a:schemeClr val="bg1"/>
                  </a:solidFill>
                </a:rPr>
                <a:t>3</a:t>
              </a:r>
              <a:r>
                <a:rPr lang="en-US" sz="3600" dirty="0" smtClean="0">
                  <a:solidFill>
                    <a:schemeClr val="bg1"/>
                  </a:solidFill>
                </a:rPr>
                <a:t>McDonald</a:t>
              </a:r>
              <a:r>
                <a:rPr lang="en-US" sz="3600" dirty="0">
                  <a:solidFill>
                    <a:schemeClr val="bg1"/>
                  </a:solidFill>
                </a:rPr>
                <a:t>, I., </a:t>
              </a:r>
              <a:r>
                <a:rPr lang="en-US" sz="3600" dirty="0" err="1">
                  <a:solidFill>
                    <a:schemeClr val="bg1"/>
                  </a:solidFill>
                </a:rPr>
                <a:t>Zijlstra</a:t>
              </a:r>
              <a:r>
                <a:rPr lang="en-US" sz="3600" dirty="0">
                  <a:solidFill>
                    <a:schemeClr val="bg1"/>
                  </a:solidFill>
                </a:rPr>
                <a:t>, A.A. &amp; Boyer, M.L., 2012. Fundamental parameters and infrared excesses of Hipparcos stars. Monthly Notices of the Royal Astronomical Society, 427(1), pp.343–357</a:t>
              </a:r>
              <a:r>
                <a:rPr lang="en-US" sz="3600" dirty="0" smtClean="0">
                  <a:solidFill>
                    <a:schemeClr val="bg1"/>
                  </a:solidFill>
                </a:rPr>
                <a:t>.</a:t>
              </a:r>
            </a:p>
            <a:p>
              <a:pPr eaLnBrk="1" hangingPunct="1"/>
              <a:r>
                <a:rPr lang="en-US" sz="3600" baseline="30000" dirty="0" smtClean="0">
                  <a:solidFill>
                    <a:schemeClr val="bg1"/>
                  </a:solidFill>
                </a:rPr>
                <a:t>4 </a:t>
              </a:r>
              <a:r>
                <a:rPr lang="en-US" sz="3600" dirty="0">
                  <a:solidFill>
                    <a:schemeClr val="bg1"/>
                  </a:solidFill>
                  <a:hlinkClick r:id="rId6"/>
                </a:rPr>
                <a:t>http://sci.esa.int/gaia/55638-artist-impression-of-gaia</a:t>
              </a:r>
              <a:r>
                <a:rPr lang="en-US" sz="3600" dirty="0">
                  <a:solidFill>
                    <a:schemeClr val="bg1"/>
                  </a:solidFill>
                </a:rPr>
                <a:t>   </a:t>
              </a:r>
            </a:p>
            <a:p>
              <a:pPr eaLnBrk="1" hangingPunct="1"/>
              <a:endParaRPr lang="en-US" sz="3600" dirty="0">
                <a:solidFill>
                  <a:schemeClr val="bg1"/>
                </a:solidFill>
              </a:endParaRPr>
            </a:p>
            <a:p>
              <a:pPr eaLnBrk="1" hangingPunct="1"/>
              <a:endParaRPr 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11529497" y="27797451"/>
              <a:ext cx="20518381" cy="776631"/>
            </a:xfrm>
            <a:prstGeom prst="rect">
              <a:avLst/>
            </a:prstGeom>
            <a:gradFill>
              <a:gsLst>
                <a:gs pos="0">
                  <a:schemeClr val="tx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4800" b="1" dirty="0" smtClean="0">
                  <a:solidFill>
                    <a:srgbClr val="FFCC00"/>
                  </a:solidFill>
                </a:rPr>
                <a:t>References</a:t>
              </a:r>
              <a:endParaRPr lang="en-US" sz="4800" b="1" dirty="0">
                <a:solidFill>
                  <a:srgbClr val="FFCC0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782" y="23408640"/>
            <a:ext cx="10229418" cy="9509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410">
            <a:off x="34689907" y="4300771"/>
            <a:ext cx="9194470" cy="6499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001" y="9241903"/>
            <a:ext cx="18411261" cy="16634112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pic>
      <p:sp>
        <p:nvSpPr>
          <p:cNvPr id="34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5" name="Picture 34" descr="celestaQR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9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062064" y="28059994"/>
            <a:ext cx="13767071" cy="4336802"/>
            <a:chOff x="1128911" y="10994179"/>
            <a:chExt cx="13767071" cy="4336802"/>
          </a:xfrm>
        </p:grpSpPr>
        <p:sp>
          <p:nvSpPr>
            <p:cNvPr id="34" name="Rectangle 14"/>
            <p:cNvSpPr>
              <a:spLocks noChangeArrowheads="1"/>
            </p:cNvSpPr>
            <p:nvPr/>
          </p:nvSpPr>
          <p:spPr bwMode="auto">
            <a:xfrm>
              <a:off x="1128911" y="10994179"/>
              <a:ext cx="13767071" cy="914400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Star Selection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188205" y="11950911"/>
              <a:ext cx="13707777" cy="3380070"/>
              <a:chOff x="1188205" y="21853842"/>
              <a:chExt cx="13707777" cy="3380070"/>
            </a:xfrm>
          </p:grpSpPr>
          <p:sp>
            <p:nvSpPr>
              <p:cNvPr id="33" name="Rectangle 32"/>
              <p:cNvSpPr/>
              <p:nvPr/>
            </p:nvSpPr>
            <p:spPr bwMode="auto">
              <a:xfrm>
                <a:off x="1188205" y="21898683"/>
                <a:ext cx="13601708" cy="3335229"/>
              </a:xfrm>
              <a:prstGeom prst="rect">
                <a:avLst/>
              </a:prstGeom>
              <a:solidFill>
                <a:srgbClr val="000000">
                  <a:alpha val="77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38943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600" b="0" i="0" u="none" strike="noStrike" cap="none" normalizeH="0" baseline="0" smtClean="0">
                  <a:ln>
                    <a:noFill/>
                  </a:ln>
                  <a:solidFill>
                    <a:schemeClr val="accent4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051" name="Text Box 53"/>
              <p:cNvSpPr txBox="1">
                <a:spLocks noChangeArrowheads="1"/>
              </p:cNvSpPr>
              <p:nvPr/>
            </p:nvSpPr>
            <p:spPr bwMode="auto">
              <a:xfrm>
                <a:off x="1238052" y="21853842"/>
                <a:ext cx="13657930" cy="288153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28398" dir="1593903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71419" tIns="85712" rIns="171419" bIns="85712">
                <a:spAutoFit/>
              </a:bodyPr>
              <a:lstStyle>
                <a:lvl1pPr defTabSz="4703763" eaLnBrk="0" hangingPunct="0">
                  <a:defRPr sz="8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4703763" eaLnBrk="0" hangingPunct="0">
                  <a:defRPr sz="8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4703763" eaLnBrk="0" hangingPunct="0">
                  <a:defRPr sz="8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4703763" eaLnBrk="0" hangingPunct="0">
                  <a:defRPr sz="8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4703763" eaLnBrk="0" hangingPunct="0">
                  <a:defRPr sz="8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703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8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703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8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703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8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703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8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4400" dirty="0">
                    <a:solidFill>
                      <a:schemeClr val="bg1"/>
                    </a:solidFill>
                  </a:rPr>
                  <a:t>• Stellar temperature: 2,600 K to 7,200 K. 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4400" dirty="0">
                    <a:solidFill>
                      <a:schemeClr val="bg1"/>
                    </a:solidFill>
                  </a:rPr>
                  <a:t>• Error in parallax: &lt;30 % for </a:t>
                </a:r>
                <a:r>
                  <a:rPr lang="en-US" sz="4400" dirty="0" smtClean="0">
                    <a:solidFill>
                      <a:schemeClr val="bg1"/>
                    </a:solidFill>
                  </a:rPr>
                  <a:t>analysis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4400" dirty="0" smtClean="0">
                    <a:solidFill>
                      <a:schemeClr val="bg1"/>
                    </a:solidFill>
                  </a:rPr>
                  <a:t>• </a:t>
                </a:r>
                <a:r>
                  <a:rPr lang="en-US" sz="4400" dirty="0">
                    <a:solidFill>
                      <a:schemeClr val="bg1"/>
                    </a:solidFill>
                  </a:rPr>
                  <a:t>Main-sequence (MS) branch </a:t>
                </a:r>
                <a:r>
                  <a:rPr lang="en-US" sz="4400" dirty="0" smtClean="0">
                    <a:solidFill>
                      <a:schemeClr val="bg1"/>
                    </a:solidFill>
                  </a:rPr>
                  <a:t>stars, chosen by radii.</a:t>
                </a:r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Rectangle 4"/>
          <p:cNvSpPr/>
          <p:nvPr/>
        </p:nvSpPr>
        <p:spPr bwMode="auto">
          <a:xfrm>
            <a:off x="9495692" y="5332422"/>
            <a:ext cx="25673539" cy="19778409"/>
          </a:xfrm>
          <a:prstGeom prst="rect">
            <a:avLst/>
          </a:prstGeom>
          <a:solidFill>
            <a:srgbClr val="000000">
              <a:alpha val="4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52" y="2747993"/>
            <a:ext cx="33033693" cy="24775271"/>
          </a:xfrm>
          <a:prstGeom prst="rect">
            <a:avLst/>
          </a:prstGeom>
          <a:noFill/>
        </p:spPr>
      </p:pic>
      <p:sp>
        <p:nvSpPr>
          <p:cNvPr id="1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17" name="Picture 16" descr="celestaQ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 Northern Arizona University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4400" i="1" dirty="0" smtClean="0">
                <a:solidFill>
                  <a:schemeClr val="bg1"/>
                </a:solidFill>
              </a:rPr>
              <a:t>San </a:t>
            </a:r>
            <a:r>
              <a:rPr lang="en-US" sz="4400" i="1" dirty="0">
                <a:solidFill>
                  <a:schemeClr val="bg1"/>
                </a:solidFill>
              </a:rPr>
              <a:t>Francisco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72526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12" y="5007211"/>
            <a:ext cx="29546931" cy="22160198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pic>
      <p:grpSp>
        <p:nvGrpSpPr>
          <p:cNvPr id="19" name="Group 18"/>
          <p:cNvGrpSpPr/>
          <p:nvPr/>
        </p:nvGrpSpPr>
        <p:grpSpPr>
          <a:xfrm>
            <a:off x="15051996" y="27585424"/>
            <a:ext cx="18627565" cy="4401674"/>
            <a:chOff x="3217489" y="6183021"/>
            <a:chExt cx="17998326" cy="4401674"/>
          </a:xfrm>
        </p:grpSpPr>
        <p:sp>
          <p:nvSpPr>
            <p:cNvPr id="20" name="Rectangle 19"/>
            <p:cNvSpPr/>
            <p:nvPr/>
          </p:nvSpPr>
          <p:spPr bwMode="auto">
            <a:xfrm>
              <a:off x="3330306" y="7061709"/>
              <a:ext cx="17498697" cy="352298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Text Box 75"/>
            <p:cNvSpPr txBox="1">
              <a:spLocks noChangeArrowheads="1"/>
            </p:cNvSpPr>
            <p:nvPr/>
          </p:nvSpPr>
          <p:spPr bwMode="auto">
            <a:xfrm>
              <a:off x="3217489" y="7372350"/>
              <a:ext cx="17998326" cy="2373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Red outlines indicate Stellar Parameter Catalog population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Green bars are stars contained in CELESTA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Stellar Distribution after Star Selection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sp>
        <p:nvSpPr>
          <p:cNvPr id="12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13" name="Picture 12" descr="celestaQ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 Northern Arizona University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4400" i="1" dirty="0" smtClean="0">
                <a:solidFill>
                  <a:schemeClr val="bg1"/>
                </a:solidFill>
              </a:rPr>
              <a:t>San </a:t>
            </a:r>
            <a:r>
              <a:rPr lang="en-US" sz="4400" i="1" dirty="0">
                <a:solidFill>
                  <a:schemeClr val="bg1"/>
                </a:solidFill>
              </a:rPr>
              <a:t>Francisco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43678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0013"/>
            <a:ext cx="21873880" cy="16405411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880" y="8860013"/>
            <a:ext cx="21873881" cy="16405411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pic>
      <p:grpSp>
        <p:nvGrpSpPr>
          <p:cNvPr id="16" name="Group 15"/>
          <p:cNvGrpSpPr/>
          <p:nvPr/>
        </p:nvGrpSpPr>
        <p:grpSpPr>
          <a:xfrm>
            <a:off x="15051996" y="27585424"/>
            <a:ext cx="18627565" cy="4578718"/>
            <a:chOff x="3217489" y="6183021"/>
            <a:chExt cx="17998326" cy="4578718"/>
          </a:xfrm>
        </p:grpSpPr>
        <p:sp>
          <p:nvSpPr>
            <p:cNvPr id="17" name="Rectangle 16"/>
            <p:cNvSpPr/>
            <p:nvPr/>
          </p:nvSpPr>
          <p:spPr bwMode="auto">
            <a:xfrm>
              <a:off x="3330306" y="7061709"/>
              <a:ext cx="17498697" cy="352298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Text Box 75"/>
            <p:cNvSpPr txBox="1">
              <a:spLocks noChangeArrowheads="1"/>
            </p:cNvSpPr>
            <p:nvPr/>
          </p:nvSpPr>
          <p:spPr bwMode="auto">
            <a:xfrm>
              <a:off x="3217489" y="7372350"/>
              <a:ext cx="17998326" cy="3389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Comparing CELESTA selected stars to source catalogs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HIP2 is the revised </a:t>
              </a:r>
              <a:r>
                <a:rPr lang="en-US" sz="4400" dirty="0" err="1" smtClean="0">
                  <a:solidFill>
                    <a:schemeClr val="bg1"/>
                  </a:solidFill>
                </a:rPr>
                <a:t>Hipparcos</a:t>
              </a:r>
              <a:r>
                <a:rPr lang="en-US" sz="4400" dirty="0" smtClean="0">
                  <a:solidFill>
                    <a:schemeClr val="bg1"/>
                  </a:solidFill>
                </a:rPr>
                <a:t> Catalog (van </a:t>
              </a:r>
              <a:r>
                <a:rPr lang="en-US" sz="4400" dirty="0" err="1" smtClean="0">
                  <a:solidFill>
                    <a:schemeClr val="bg1"/>
                  </a:solidFill>
                </a:rPr>
                <a:t>Leeuwen</a:t>
              </a:r>
              <a:r>
                <a:rPr lang="en-US" sz="4400" dirty="0" smtClean="0">
                  <a:solidFill>
                    <a:schemeClr val="bg1"/>
                  </a:solidFill>
                </a:rPr>
                <a:t> 2007)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IRE is the Stellar Parameters Catalog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Tri-Catalog Comparison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sp>
        <p:nvSpPr>
          <p:cNvPr id="13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14" name="Picture 13" descr="celestaQR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 Northern Arizona University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4400" i="1" dirty="0" smtClean="0">
                <a:solidFill>
                  <a:schemeClr val="bg1"/>
                </a:solidFill>
              </a:rPr>
              <a:t>San </a:t>
            </a:r>
            <a:r>
              <a:rPr lang="en-US" sz="4400" i="1" dirty="0">
                <a:solidFill>
                  <a:schemeClr val="bg1"/>
                </a:solidFill>
              </a:rPr>
              <a:t>Francisco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14764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45" y="5235358"/>
            <a:ext cx="29213865" cy="21910399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pic>
      <p:grpSp>
        <p:nvGrpSpPr>
          <p:cNvPr id="23" name="Group 22"/>
          <p:cNvGrpSpPr/>
          <p:nvPr/>
        </p:nvGrpSpPr>
        <p:grpSpPr>
          <a:xfrm>
            <a:off x="15051996" y="27585424"/>
            <a:ext cx="18627565" cy="4401674"/>
            <a:chOff x="3217489" y="6183021"/>
            <a:chExt cx="17998326" cy="4401674"/>
          </a:xfrm>
        </p:grpSpPr>
        <p:sp>
          <p:nvSpPr>
            <p:cNvPr id="24" name="Rectangle 23"/>
            <p:cNvSpPr/>
            <p:nvPr/>
          </p:nvSpPr>
          <p:spPr bwMode="auto">
            <a:xfrm>
              <a:off x="3330306" y="7061709"/>
              <a:ext cx="17498697" cy="352298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Text Box 75"/>
            <p:cNvSpPr txBox="1">
              <a:spLocks noChangeArrowheads="1"/>
            </p:cNvSpPr>
            <p:nvPr/>
          </p:nvSpPr>
          <p:spPr bwMode="auto">
            <a:xfrm>
              <a:off x="3217489" y="7372350"/>
              <a:ext cx="17998326" cy="1358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Conservative zones necessarily cluster to narrower zones</a:t>
              </a:r>
              <a:endParaRPr lang="en-US" sz="4400" baseline="30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 smtClean="0">
                  <a:solidFill>
                    <a:srgbClr val="FFCC00"/>
                  </a:solidFill>
                </a:rPr>
                <a:t>Habitable Zone Width Distribution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sp>
        <p:nvSpPr>
          <p:cNvPr id="12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13" name="Picture 12" descr="celestaQ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 Northern Arizona University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4400" i="1" dirty="0" smtClean="0">
                <a:solidFill>
                  <a:schemeClr val="bg1"/>
                </a:solidFill>
              </a:rPr>
              <a:t>San </a:t>
            </a:r>
            <a:r>
              <a:rPr lang="en-US" sz="4400" i="1" dirty="0">
                <a:solidFill>
                  <a:schemeClr val="bg1"/>
                </a:solidFill>
              </a:rPr>
              <a:t>Francisco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57435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336" y="5260929"/>
            <a:ext cx="28592883" cy="21444662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pic>
      <p:grpSp>
        <p:nvGrpSpPr>
          <p:cNvPr id="21" name="Group 20"/>
          <p:cNvGrpSpPr/>
          <p:nvPr/>
        </p:nvGrpSpPr>
        <p:grpSpPr>
          <a:xfrm>
            <a:off x="15051996" y="27585424"/>
            <a:ext cx="18627565" cy="4401674"/>
            <a:chOff x="3217489" y="6183021"/>
            <a:chExt cx="17998326" cy="4401674"/>
          </a:xfrm>
        </p:grpSpPr>
        <p:sp>
          <p:nvSpPr>
            <p:cNvPr id="22" name="Rectangle 21"/>
            <p:cNvSpPr/>
            <p:nvPr/>
          </p:nvSpPr>
          <p:spPr bwMode="auto">
            <a:xfrm>
              <a:off x="3330306" y="7061709"/>
              <a:ext cx="17498697" cy="352298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Text Box 75"/>
            <p:cNvSpPr txBox="1">
              <a:spLocks noChangeArrowheads="1"/>
            </p:cNvSpPr>
            <p:nvPr/>
          </p:nvSpPr>
          <p:spPr bwMode="auto">
            <a:xfrm>
              <a:off x="3217489" y="7372350"/>
              <a:ext cx="17998326" cy="2373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Comparison of CELESTA to EDE (</a:t>
              </a:r>
              <a:r>
                <a:rPr lang="en-US" sz="4400" baseline="30000" dirty="0" smtClean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  <a:hlinkClick r:id="rId6"/>
                </a:rPr>
                <a:t>http</a:t>
              </a:r>
              <a:r>
                <a:rPr lang="en-US" sz="4400" dirty="0">
                  <a:solidFill>
                    <a:schemeClr val="bg1"/>
                  </a:solidFill>
                  <a:hlinkClick r:id="rId6"/>
                </a:rPr>
                <a:t>://</a:t>
              </a:r>
              <a:r>
                <a:rPr lang="en-US" sz="4400" dirty="0" smtClean="0">
                  <a:solidFill>
                    <a:schemeClr val="bg1"/>
                  </a:solidFill>
                  <a:hlinkClick r:id="rId6"/>
                </a:rPr>
                <a:t>www.exoplanets.org</a:t>
              </a:r>
              <a:r>
                <a:rPr lang="en-US" sz="4400" dirty="0" smtClean="0">
                  <a:solidFill>
                    <a:schemeClr val="bg1"/>
                  </a:solidFill>
                </a:rPr>
                <a:t> )</a:t>
              </a:r>
              <a:endParaRPr lang="en-US" sz="4400" baseline="300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Uncertainty in CELESTA temperature: ±100 K.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>
                  <a:solidFill>
                    <a:srgbClr val="FFCC00"/>
                  </a:solidFill>
                </a:rPr>
                <a:t>Determining Uncertainty in </a:t>
              </a:r>
              <a:r>
                <a:rPr lang="en-US" sz="5400" b="1" dirty="0" smtClean="0">
                  <a:solidFill>
                    <a:srgbClr val="FFCC00"/>
                  </a:solidFill>
                </a:rPr>
                <a:t>Temperature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sp>
        <p:nvSpPr>
          <p:cNvPr id="12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13" name="Picture 12" descr="celestaQR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 Northern Arizona University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4400" i="1" dirty="0" smtClean="0">
                <a:solidFill>
                  <a:schemeClr val="bg1"/>
                </a:solidFill>
              </a:rPr>
              <a:t>San </a:t>
            </a:r>
            <a:r>
              <a:rPr lang="en-US" sz="4400" i="1" dirty="0">
                <a:solidFill>
                  <a:schemeClr val="bg1"/>
                </a:solidFill>
              </a:rPr>
              <a:t>Francisco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37682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78"/>
          <p:cNvSpPr txBox="1">
            <a:spLocks noChangeArrowheads="1"/>
          </p:cNvSpPr>
          <p:nvPr/>
        </p:nvSpPr>
        <p:spPr bwMode="auto">
          <a:xfrm>
            <a:off x="37186569" y="30644423"/>
            <a:ext cx="4894793" cy="134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450" tIns="85725" rIns="171450" bIns="85725">
            <a:spAutoFit/>
          </a:bodyPr>
          <a:lstStyle>
            <a:lvl1pPr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 eaLnBrk="0" hangingPunct="0">
              <a:defRPr sz="8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00" dirty="0" smtClean="0">
                <a:solidFill>
                  <a:schemeClr val="bg1"/>
                </a:solidFill>
              </a:rPr>
              <a:t>Visit </a:t>
            </a:r>
            <a:r>
              <a:rPr lang="en-US" sz="3800" dirty="0" err="1" smtClean="0">
                <a:solidFill>
                  <a:schemeClr val="bg1"/>
                </a:solidFill>
              </a:rPr>
              <a:t>CELESTA.info</a:t>
            </a:r>
            <a:r>
              <a:rPr lang="en-US" sz="3800" dirty="0" smtClean="0">
                <a:solidFill>
                  <a:schemeClr val="bg1"/>
                </a:solidFill>
              </a:rPr>
              <a:t> for more information.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3" name="Picture 2" descr="celestaQ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14" y="27606753"/>
            <a:ext cx="2726279" cy="2726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099" y="5204054"/>
            <a:ext cx="29325783" cy="21994337"/>
          </a:xfrm>
          <a:prstGeom prst="rect">
            <a:avLst/>
          </a:prstGeom>
          <a:solidFill>
            <a:srgbClr val="000000">
              <a:alpha val="50000"/>
            </a:srgbClr>
          </a:solidFill>
        </p:spPr>
      </p:pic>
      <p:grpSp>
        <p:nvGrpSpPr>
          <p:cNvPr id="21" name="Group 20"/>
          <p:cNvGrpSpPr/>
          <p:nvPr/>
        </p:nvGrpSpPr>
        <p:grpSpPr>
          <a:xfrm>
            <a:off x="15051996" y="27585424"/>
            <a:ext cx="18627565" cy="4401674"/>
            <a:chOff x="3217489" y="6183021"/>
            <a:chExt cx="17998326" cy="4401674"/>
          </a:xfrm>
        </p:grpSpPr>
        <p:sp>
          <p:nvSpPr>
            <p:cNvPr id="22" name="Rectangle 21"/>
            <p:cNvSpPr/>
            <p:nvPr/>
          </p:nvSpPr>
          <p:spPr bwMode="auto">
            <a:xfrm>
              <a:off x="3330306" y="7061709"/>
              <a:ext cx="17498697" cy="3522986"/>
            </a:xfrm>
            <a:prstGeom prst="rect">
              <a:avLst/>
            </a:prstGeom>
            <a:solidFill>
              <a:srgbClr val="000000">
                <a:alpha val="7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9600" b="0" i="0" u="none" strike="noStrike" cap="none" normalizeH="0" baseline="0" smtClean="0">
                <a:ln>
                  <a:noFill/>
                </a:ln>
                <a:solidFill>
                  <a:schemeClr val="accent4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Text Box 75"/>
            <p:cNvSpPr txBox="1">
              <a:spLocks noChangeArrowheads="1"/>
            </p:cNvSpPr>
            <p:nvPr/>
          </p:nvSpPr>
          <p:spPr bwMode="auto">
            <a:xfrm>
              <a:off x="3217489" y="7372350"/>
              <a:ext cx="17998326" cy="2373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1450" tIns="85725" rIns="171450" bIns="85725">
              <a:spAutoFit/>
            </a:bodyPr>
            <a:lstStyle>
              <a:lvl1pPr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1pPr>
              <a:lvl2pPr marL="1271588" indent="-414338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703763" eaLnBrk="0" hangingPunct="0">
                <a:defRPr sz="8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703763" eaLnBrk="0" fontAlgn="base" hangingPunct="0">
                <a:spcBef>
                  <a:spcPct val="0"/>
                </a:spcBef>
                <a:spcAft>
                  <a:spcPct val="0"/>
                </a:spcAft>
                <a:defRPr sz="8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1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</a:rPr>
                <a:t>    • Comparison of CELESTA to EDE (</a:t>
              </a:r>
              <a:r>
                <a:rPr lang="en-US" sz="4400" baseline="30000" dirty="0" smtClean="0">
                  <a:solidFill>
                    <a:schemeClr val="bg1"/>
                  </a:solidFill>
                </a:rPr>
                <a:t> </a:t>
              </a:r>
              <a:r>
                <a:rPr lang="en-US" sz="4400" dirty="0" smtClean="0">
                  <a:solidFill>
                    <a:schemeClr val="bg1"/>
                  </a:solidFill>
                  <a:hlinkClick r:id="rId7"/>
                </a:rPr>
                <a:t>http</a:t>
              </a:r>
              <a:r>
                <a:rPr lang="en-US" sz="4400" dirty="0">
                  <a:solidFill>
                    <a:schemeClr val="bg1"/>
                  </a:solidFill>
                  <a:hlinkClick r:id="rId7"/>
                </a:rPr>
                <a:t>://</a:t>
              </a:r>
              <a:r>
                <a:rPr lang="en-US" sz="4400" dirty="0" smtClean="0">
                  <a:solidFill>
                    <a:schemeClr val="bg1"/>
                  </a:solidFill>
                  <a:hlinkClick r:id="rId7"/>
                </a:rPr>
                <a:t>www.exoplanets.org</a:t>
              </a:r>
              <a:r>
                <a:rPr lang="en-US" sz="4400" dirty="0" smtClean="0">
                  <a:solidFill>
                    <a:schemeClr val="bg1"/>
                  </a:solidFill>
                </a:rPr>
                <a:t> )</a:t>
              </a:r>
              <a:endParaRPr lang="en-US" sz="4400" baseline="30000" dirty="0" smtClean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en-US" sz="4400" dirty="0" smtClean="0">
                  <a:solidFill>
                    <a:schemeClr val="bg1"/>
                  </a:solidFill>
                </a:rPr>
                <a:t>     • Uncertainty in CELESTA mass: ±0.10 M</a:t>
              </a:r>
              <a:r>
                <a:rPr lang="en-US" sz="4400" baseline="-25000" dirty="0" smtClean="0">
                  <a:solidFill>
                    <a:schemeClr val="bg1"/>
                  </a:solidFill>
                </a:rPr>
                <a:t>⊙</a:t>
              </a:r>
              <a:r>
                <a:rPr lang="en-US" sz="4400" dirty="0" smtClean="0">
                  <a:solidFill>
                    <a:schemeClr val="bg1"/>
                  </a:solidFill>
                </a:rPr>
                <a:t>.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3358430" y="6183021"/>
              <a:ext cx="17477592" cy="1243056"/>
            </a:xfrm>
            <a:prstGeom prst="rect">
              <a:avLst/>
            </a:prstGeom>
            <a:gradFill>
              <a:gsLst>
                <a:gs pos="45000">
                  <a:schemeClr val="accent4"/>
                </a:gs>
                <a:gs pos="0">
                  <a:schemeClr val="accent2"/>
                </a:gs>
                <a:gs pos="100000">
                  <a:schemeClr val="accent4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137127" tIns="68565" rIns="137127" bIns="68565" anchor="ctr"/>
            <a:lstStyle/>
            <a:p>
              <a:pPr defTabSz="3762375">
                <a:defRPr/>
              </a:pPr>
              <a:r>
                <a:rPr lang="en-US" sz="5400" b="1" dirty="0">
                  <a:solidFill>
                    <a:srgbClr val="FFCC00"/>
                  </a:solidFill>
                </a:rPr>
                <a:t>Determining Uncertainty in </a:t>
              </a:r>
              <a:r>
                <a:rPr lang="en-US" sz="5400" b="1" dirty="0" smtClean="0">
                  <a:solidFill>
                    <a:srgbClr val="FFCC00"/>
                  </a:solidFill>
                </a:rPr>
                <a:t>Mass</a:t>
              </a:r>
              <a:endParaRPr lang="en-US" sz="5400" b="1" dirty="0">
                <a:solidFill>
                  <a:srgbClr val="FFCC00"/>
                </a:solidFill>
              </a:endParaRPr>
            </a:p>
          </p:txBody>
        </p:sp>
      </p:grp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0"/>
            <a:ext cx="43891200" cy="4795692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0"/>
                </a:schemeClr>
              </a:gs>
              <a:gs pos="12000">
                <a:schemeClr val="accent4"/>
              </a:gs>
              <a:gs pos="0">
                <a:schemeClr val="accent2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376109" tIns="188054" rIns="376109" bIns="188054" anchor="ctr"/>
          <a:lstStyle/>
          <a:p>
            <a:pPr algn="ctr" defTabSz="3513138">
              <a:lnSpc>
                <a:spcPct val="120000"/>
              </a:lnSpc>
              <a:defRPr/>
            </a:pPr>
            <a:r>
              <a:rPr lang="en-US" sz="7200" b="1" dirty="0" smtClean="0">
                <a:solidFill>
                  <a:schemeClr val="bg1"/>
                </a:solidFill>
              </a:rPr>
              <a:t>CELESTA: the Catalog of Earth-Like Exoplanet Survey Targets</a:t>
            </a:r>
            <a:r>
              <a:rPr lang="en-US" sz="7200" dirty="0">
                <a:solidFill>
                  <a:schemeClr val="bg1"/>
                </a:solidFill>
              </a:rPr>
              <a:t/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i="1" dirty="0" smtClean="0">
                <a:solidFill>
                  <a:schemeClr val="bg1"/>
                </a:solidFill>
              </a:rPr>
              <a:t>Colin Orion Chandler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5400" i="1" dirty="0" smtClean="0">
                <a:solidFill>
                  <a:schemeClr val="bg1"/>
                </a:solidFill>
              </a:rPr>
              <a:t>, Iain Mcdonald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5400" i="1" dirty="0" smtClean="0">
                <a:solidFill>
                  <a:schemeClr val="bg1"/>
                </a:solidFill>
              </a:rPr>
              <a:t>, &amp; Stephen Kane</a:t>
            </a:r>
            <a:r>
              <a:rPr lang="en-US" sz="5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5400" i="1" dirty="0">
                <a:solidFill>
                  <a:schemeClr val="bg1"/>
                </a:solidFill>
              </a:rPr>
              <a:t/>
            </a:r>
            <a:br>
              <a:rPr lang="en-US" sz="5400" i="1" dirty="0">
                <a:solidFill>
                  <a:schemeClr val="bg1"/>
                </a:solidFill>
              </a:rPr>
            </a:br>
            <a:r>
              <a:rPr lang="en-US" sz="4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4400" i="1" dirty="0" smtClean="0">
                <a:solidFill>
                  <a:schemeClr val="bg1"/>
                </a:solidFill>
              </a:rPr>
              <a:t> Northern Arizona University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4400" i="1" dirty="0" smtClean="0">
                <a:solidFill>
                  <a:schemeClr val="bg1"/>
                </a:solidFill>
              </a:rPr>
              <a:t>Jodrell </a:t>
            </a:r>
            <a:r>
              <a:rPr lang="en-US" sz="4400" i="1" dirty="0">
                <a:solidFill>
                  <a:schemeClr val="bg1"/>
                </a:solidFill>
              </a:rPr>
              <a:t>Bank Centre for Astrophysics  </a:t>
            </a:r>
            <a:r>
              <a:rPr lang="en-US" sz="4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4400" i="1" dirty="0" smtClean="0">
                <a:solidFill>
                  <a:schemeClr val="bg1"/>
                </a:solidFill>
              </a:rPr>
              <a:t>San </a:t>
            </a:r>
            <a:r>
              <a:rPr lang="en-US" sz="4400" i="1" dirty="0">
                <a:solidFill>
                  <a:schemeClr val="bg1"/>
                </a:solidFill>
              </a:rPr>
              <a:t>Francisco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38361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894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894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14372</TotalTime>
  <Words>1152</Words>
  <Application>Microsoft Macintosh PowerPoint</Application>
  <PresentationFormat>Custom</PresentationFormat>
  <Paragraphs>196</Paragraphs>
  <Slides>19</Slides>
  <Notes>18</Notes>
  <HiddenSlides>4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Graphicsland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poster example</dc:title>
  <dc:subject>Template For Scientific Poster Presentation</dc:subject>
  <dc:creator>Graphicsland/MakeSigns.com</dc:creator>
  <cp:keywords>scientific, research, template, custom, poster, presentation, symposium, printing, PowerPoint, create, design, example, sample, download</cp:keywords>
  <dc:description>We offer free PowerPoint poster templates to help you design your very own scientific poster presentation.</dc:description>
  <cp:lastModifiedBy>Colin Orion Chandler</cp:lastModifiedBy>
  <cp:revision>318</cp:revision>
  <cp:lastPrinted>2015-07-09T04:48:02Z</cp:lastPrinted>
  <dcterms:created xsi:type="dcterms:W3CDTF">2007-08-09T17:56:14Z</dcterms:created>
  <dcterms:modified xsi:type="dcterms:W3CDTF">2016-09-13T18:03:08Z</dcterms:modified>
  <cp:category>science research poster</cp:category>
</cp:coreProperties>
</file>