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3" r:id="rId4"/>
    <p:sldId id="271" r:id="rId5"/>
    <p:sldId id="260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4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4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4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5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9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E274BAE-A0E5-48D2-A7C7-016316C8E9AE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78ADD0-498D-41E8-97DB-25FE4DD2F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2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GS-Astrogeology/PySAT_Point_Spectra_GUI" TargetMode="External"/><Relationship Id="rId2" Type="http://schemas.openxmlformats.org/officeDocument/2006/relationships/hyperlink" Target="https://github.com/USGS-Astrogeology/PySAT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banderson@usg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5506"/>
            <a:ext cx="9144000" cy="1184366"/>
          </a:xfrm>
        </p:spPr>
        <p:txBody>
          <a:bodyPr>
            <a:noAutofit/>
          </a:bodyPr>
          <a:lstStyle/>
          <a:p>
            <a:r>
              <a:rPr lang="en-US" sz="4800" dirty="0" smtClean="0"/>
              <a:t>Python Spectral Analysis Tool (</a:t>
            </a:r>
            <a:r>
              <a:rPr lang="en-US" sz="4800" dirty="0" err="1" smtClean="0"/>
              <a:t>PySAT</a:t>
            </a:r>
            <a:r>
              <a:rPr lang="en-US" sz="4800" dirty="0" smtClean="0"/>
              <a:t>) for Point Spectra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6708" y="5091968"/>
            <a:ext cx="6958584" cy="1147354"/>
          </a:xfrm>
        </p:spPr>
        <p:txBody>
          <a:bodyPr>
            <a:noAutofit/>
          </a:bodyPr>
          <a:lstStyle/>
          <a:p>
            <a:r>
              <a:rPr lang="en-US" dirty="0" smtClean="0"/>
              <a:t>Ryan </a:t>
            </a:r>
            <a:r>
              <a:rPr lang="en-US" dirty="0" smtClean="0"/>
              <a:t>Anderson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Nicholas </a:t>
            </a:r>
            <a:r>
              <a:rPr lang="en-US" dirty="0" smtClean="0"/>
              <a:t>Finch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smtClean="0"/>
              <a:t>Sam </a:t>
            </a:r>
            <a:r>
              <a:rPr lang="en-US" dirty="0" smtClean="0"/>
              <a:t>Clegg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/>
              <a:t>Trevor </a:t>
            </a:r>
            <a:r>
              <a:rPr lang="en-US" dirty="0" smtClean="0"/>
              <a:t>Graff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smtClean="0"/>
              <a:t>Dick </a:t>
            </a:r>
            <a:r>
              <a:rPr lang="en-US" dirty="0" smtClean="0"/>
              <a:t>Morris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 smtClean="0"/>
              <a:t>Jay </a:t>
            </a:r>
            <a:r>
              <a:rPr lang="en-US" dirty="0" smtClean="0"/>
              <a:t>Laura</a:t>
            </a:r>
            <a:r>
              <a:rPr lang="en-US" baseline="30000" dirty="0" smtClean="0"/>
              <a:t>1</a:t>
            </a:r>
            <a:r>
              <a:rPr lang="en-US" dirty="0" smtClean="0"/>
              <a:t>, Lisa Gaddis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USGS Astrogeology, </a:t>
            </a:r>
            <a:r>
              <a:rPr lang="en-US" baseline="30000" dirty="0" smtClean="0"/>
              <a:t>2</a:t>
            </a:r>
            <a:r>
              <a:rPr lang="en-US" dirty="0" smtClean="0"/>
              <a:t>Los Alamos, </a:t>
            </a:r>
            <a:r>
              <a:rPr lang="en-US" baseline="30000" dirty="0" smtClean="0"/>
              <a:t>3</a:t>
            </a:r>
            <a:r>
              <a:rPr lang="en-US" dirty="0" smtClean="0"/>
              <a:t>NASA JSC</a:t>
            </a:r>
            <a:endParaRPr lang="en-US" dirty="0"/>
          </a:p>
        </p:txBody>
      </p:sp>
      <p:pic>
        <p:nvPicPr>
          <p:cNvPr id="1032" name="Picture 8" descr="https://ichef.bbci.co.uk/images/ic/1920x1080/p02ff6h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r="9573"/>
          <a:stretch/>
        </p:blipFill>
        <p:spPr bwMode="auto">
          <a:xfrm>
            <a:off x="148045" y="2123592"/>
            <a:ext cx="3648891" cy="261081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em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67" y="2456466"/>
            <a:ext cx="4852488" cy="19450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 bwMode="auto">
          <a:xfrm>
            <a:off x="8910686" y="2314882"/>
            <a:ext cx="2883000" cy="22282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271272"/>
            <a:ext cx="10353762" cy="970450"/>
          </a:xfrm>
        </p:spPr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PySAT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19119" y="1398354"/>
            <a:ext cx="10353762" cy="50573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numCol="2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u="sng" dirty="0" smtClean="0"/>
              <a:t>Preprocessing and data manipulation: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Masking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Normalization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Remove rows (improvements soon)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Define folds, training, test sets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Continuum removal (multiple algorithms)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Dimensionality reduction (PCA, ICA, etc.)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Calibration Transfer (in progress)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Peak fitting (coming soon)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Band math (coming soon)</a:t>
            </a:r>
          </a:p>
          <a:p>
            <a:pPr lvl="1">
              <a:spcAft>
                <a:spcPts val="0"/>
              </a:spcAft>
            </a:pPr>
            <a:r>
              <a:rPr lang="en-US" dirty="0"/>
              <a:t>Peak binning (new)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Etc.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u="sng" dirty="0" smtClean="0"/>
              <a:t>Multivariate Regression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K-fold cross validation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Train multivariate regression models (leverage </a:t>
            </a:r>
            <a:r>
              <a:rPr lang="en-US" dirty="0" err="1" smtClean="0"/>
              <a:t>scikit</a:t>
            </a:r>
            <a:r>
              <a:rPr lang="en-US" dirty="0" smtClean="0"/>
              <a:t>-learn):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Ordinary Least Squares (OLS)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Partial Least Squares (PLS)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Gaussian Process (GP)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Support Vector Machines (SVM)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Bayesian Ridge Regression (BRR)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Lasso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Elastic net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Orthogonal Matching Pursuit (OMP)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Least Angle Regression (LARS)</a:t>
            </a:r>
          </a:p>
          <a:p>
            <a:pPr lvl="2">
              <a:spcAft>
                <a:spcPts val="0"/>
              </a:spcAft>
            </a:pPr>
            <a:r>
              <a:rPr lang="en-US" sz="1800" dirty="0" smtClean="0"/>
              <a:t>Automatic Relevance Determination (ARD)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Blend “sub-models”</a:t>
            </a:r>
          </a:p>
          <a:p>
            <a:pPr lvl="2">
              <a:spcAft>
                <a:spcPts val="0"/>
              </a:spcAft>
            </a:pPr>
            <a:endParaRPr lang="en-US" sz="1800" dirty="0" smtClean="0"/>
          </a:p>
          <a:p>
            <a:pPr lvl="1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1406" y="1005840"/>
            <a:ext cx="11469188" cy="2926080"/>
            <a:chOff x="301871" y="265176"/>
            <a:chExt cx="11469188" cy="29260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71" y="340939"/>
              <a:ext cx="6936385" cy="2774554"/>
            </a:xfrm>
            <a:prstGeom prst="rect">
              <a:avLst/>
            </a:prstGeom>
          </p:spPr>
        </p:pic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615" y="265176"/>
              <a:ext cx="3899444" cy="292608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940813" y="4005071"/>
            <a:ext cx="8310375" cy="2784347"/>
            <a:chOff x="783330" y="3543299"/>
            <a:chExt cx="8671566" cy="30175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30" y="3543299"/>
              <a:ext cx="4017270" cy="30129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35" y="3543299"/>
              <a:ext cx="4023361" cy="3017520"/>
            </a:xfrm>
            <a:prstGeom prst="rect">
              <a:avLst/>
            </a:prstGeom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3795" y="280416"/>
            <a:ext cx="10353762" cy="396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Plus Some Plotting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8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5" y="271272"/>
            <a:ext cx="10353762" cy="880872"/>
          </a:xfrm>
        </p:spPr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PySAT</a:t>
            </a:r>
            <a:r>
              <a:rPr lang="en-US" dirty="0" smtClean="0"/>
              <a:t> Do?</a:t>
            </a:r>
            <a:endParaRPr lang="en-US" dirty="0"/>
          </a:p>
        </p:txBody>
      </p:sp>
      <p:pic>
        <p:nvPicPr>
          <p:cNvPr id="11" name="Picture 2" descr="Machin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56" y="1152144"/>
            <a:ext cx="4285488" cy="50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40936" y="6223112"/>
            <a:ext cx="33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https://xkcd.com/1838/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8783" y="2944368"/>
            <a:ext cx="2843785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It helps scientists “stir the pile”!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6105314" cy="9704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PySAT</a:t>
            </a:r>
            <a:r>
              <a:rPr lang="en-US" dirty="0" smtClean="0"/>
              <a:t> Point Spectra Tool: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33600"/>
            <a:ext cx="4816445" cy="39362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Tool is designed with a modular interface</a:t>
            </a:r>
          </a:p>
          <a:p>
            <a:r>
              <a:rPr lang="en-US" sz="2400" dirty="0" smtClean="0"/>
              <a:t>Works with .csv files</a:t>
            </a:r>
          </a:p>
          <a:p>
            <a:r>
              <a:rPr lang="en-US" sz="2400" dirty="0" smtClean="0"/>
              <a:t>Users </a:t>
            </a:r>
            <a:r>
              <a:rPr lang="en-US" sz="2400" dirty="0" smtClean="0"/>
              <a:t>can design “workflows” composed of discrete data processing steps</a:t>
            </a:r>
          </a:p>
          <a:p>
            <a:r>
              <a:rPr lang="en-US" sz="2400" dirty="0" smtClean="0"/>
              <a:t>Workflows can be saved and restored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81" y="182881"/>
            <a:ext cx="4382897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13203"/>
            <a:ext cx="10353762" cy="97045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135882"/>
            <a:ext cx="5060497" cy="5246630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err="1" smtClean="0"/>
              <a:t>PySAT</a:t>
            </a:r>
            <a:r>
              <a:rPr lang="en-US" sz="3300" dirty="0" smtClean="0"/>
              <a:t> point spectra tool is spectra processing and regression software</a:t>
            </a:r>
          </a:p>
          <a:p>
            <a:pPr lvl="1"/>
            <a:r>
              <a:rPr lang="en-US" sz="3300" dirty="0" smtClean="0"/>
              <a:t>Free</a:t>
            </a:r>
          </a:p>
          <a:p>
            <a:pPr lvl="1"/>
            <a:r>
              <a:rPr lang="en-US" sz="3300" dirty="0" smtClean="0"/>
              <a:t>Open source</a:t>
            </a:r>
          </a:p>
          <a:p>
            <a:pPr lvl="1"/>
            <a:r>
              <a:rPr lang="en-US" sz="3300" dirty="0" smtClean="0"/>
              <a:t>Python-based (leverages </a:t>
            </a:r>
            <a:r>
              <a:rPr lang="en-US" sz="3300" dirty="0" err="1" smtClean="0"/>
              <a:t>scikit</a:t>
            </a:r>
            <a:r>
              <a:rPr lang="en-US" sz="3300" dirty="0" smtClean="0"/>
              <a:t>-learn and other libraries)</a:t>
            </a:r>
          </a:p>
          <a:p>
            <a:pPr lvl="1"/>
            <a:r>
              <a:rPr lang="en-US" sz="3300" dirty="0" smtClean="0"/>
              <a:t>Graphical interface</a:t>
            </a:r>
          </a:p>
          <a:p>
            <a:pPr lvl="1"/>
            <a:r>
              <a:rPr lang="en-US" sz="3300" dirty="0" smtClean="0"/>
              <a:t>Flexible but powerful</a:t>
            </a:r>
          </a:p>
          <a:p>
            <a:pPr lvl="1"/>
            <a:endParaRPr lang="en-US" sz="3300" dirty="0" smtClean="0"/>
          </a:p>
          <a:p>
            <a:r>
              <a:rPr lang="en-US" sz="3600" dirty="0" smtClean="0"/>
              <a:t>Want </a:t>
            </a:r>
            <a:r>
              <a:rPr lang="en-US" sz="3600" dirty="0"/>
              <a:t>to try it?</a:t>
            </a:r>
          </a:p>
          <a:p>
            <a:pPr lvl="1"/>
            <a:r>
              <a:rPr lang="en-US" sz="2900" dirty="0">
                <a:hlinkClick r:id="rId2"/>
              </a:rPr>
              <a:t>https://github.com/USGS-Astrogeology/PySAT</a:t>
            </a:r>
            <a:endParaRPr lang="en-US" sz="2900" dirty="0"/>
          </a:p>
          <a:p>
            <a:pPr lvl="1"/>
            <a:r>
              <a:rPr lang="en-US" sz="2900" dirty="0">
                <a:hlinkClick r:id="rId3"/>
              </a:rPr>
              <a:t>https://</a:t>
            </a:r>
            <a:r>
              <a:rPr lang="en-US" sz="2900" dirty="0" smtClean="0">
                <a:hlinkClick r:id="rId3"/>
              </a:rPr>
              <a:t>github.com/USGS-Astrogeology/PySAT_Point_Spectra_GUI</a:t>
            </a:r>
            <a:endParaRPr lang="en-US" sz="2900" dirty="0"/>
          </a:p>
          <a:p>
            <a:pPr marL="450000" lvl="1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2892" y="1135883"/>
            <a:ext cx="5064665" cy="3710437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/>
              <a:t>Development is ongoing:</a:t>
            </a:r>
          </a:p>
          <a:p>
            <a:pPr lvl="1"/>
            <a:r>
              <a:rPr lang="en-US" sz="2900" dirty="0"/>
              <a:t>Streamlining code and interface</a:t>
            </a:r>
          </a:p>
          <a:p>
            <a:pPr lvl="1"/>
            <a:r>
              <a:rPr lang="en-US" sz="2900" dirty="0"/>
              <a:t>Clustering and classification</a:t>
            </a:r>
          </a:p>
          <a:p>
            <a:pPr lvl="1"/>
            <a:r>
              <a:rPr lang="en-US" sz="2900" dirty="0"/>
              <a:t>Improve </a:t>
            </a:r>
            <a:r>
              <a:rPr lang="en-US" sz="2900" dirty="0" smtClean="0"/>
              <a:t>dimensionality reduction</a:t>
            </a:r>
            <a:endParaRPr lang="en-US" sz="2900" dirty="0"/>
          </a:p>
          <a:p>
            <a:pPr lvl="1"/>
            <a:r>
              <a:rPr lang="en-US" sz="2900" dirty="0"/>
              <a:t>Outlier removal</a:t>
            </a:r>
          </a:p>
          <a:p>
            <a:pPr lvl="1"/>
            <a:r>
              <a:rPr lang="en-US" sz="2900" dirty="0"/>
              <a:t>Band math</a:t>
            </a:r>
          </a:p>
          <a:p>
            <a:pPr lvl="1"/>
            <a:r>
              <a:rPr lang="en-US" sz="2900" dirty="0"/>
              <a:t>Peak fitting</a:t>
            </a:r>
          </a:p>
          <a:p>
            <a:pPr lvl="1"/>
            <a:r>
              <a:rPr lang="en-US" sz="2900" dirty="0"/>
              <a:t>More advanced data manipulation</a:t>
            </a:r>
          </a:p>
          <a:p>
            <a:pPr lvl="1"/>
            <a:r>
              <a:rPr lang="en-US" sz="2900" dirty="0"/>
              <a:t>Calibration transfer methods</a:t>
            </a:r>
          </a:p>
          <a:p>
            <a:pPr lvl="1"/>
            <a:r>
              <a:rPr lang="en-US" sz="2900" dirty="0"/>
              <a:t>Etc</a:t>
            </a:r>
            <a:r>
              <a:rPr lang="en-US" sz="29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endParaRPr lang="en-US" sz="3200" b="1" u="sng" dirty="0"/>
          </a:p>
          <a:p>
            <a:pPr lvl="1"/>
            <a:endParaRPr lang="en-US" sz="2400" dirty="0"/>
          </a:p>
          <a:p>
            <a:pPr marL="450000" lvl="1" indent="0">
              <a:buNone/>
            </a:pPr>
            <a:endParaRPr lang="en-US" sz="2400" dirty="0"/>
          </a:p>
          <a:p>
            <a:endParaRPr lang="en-US" sz="2600" dirty="0" smtClean="0"/>
          </a:p>
          <a:p>
            <a:pPr lvl="1"/>
            <a:endParaRPr lang="en-US" sz="2400" dirty="0" smtClean="0"/>
          </a:p>
          <a:p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6572" y="5364480"/>
            <a:ext cx="11538856" cy="138898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43466" y="4898550"/>
            <a:ext cx="4952788" cy="163121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PySAT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missing some capability you would use?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Let me know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000" lvl="1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Ryan Anderson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450000" lvl="1" indent="0"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rbanderson@usgs.gov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Custom 4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BFE4FF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3566</TotalTime>
  <Words>310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Slate</vt:lpstr>
      <vt:lpstr>Python Spectral Analysis Tool (PySAT) for Point Spectra</vt:lpstr>
      <vt:lpstr>What does PySAT Do?</vt:lpstr>
      <vt:lpstr>Plus Some Plotting Capabilities</vt:lpstr>
      <vt:lpstr>What does PySAT Do?</vt:lpstr>
      <vt:lpstr>PySAT Point Spectra Tool: Interface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Spectral Analysis Tool (PYSAT) for Point Spectra</dc:title>
  <dc:creator>Anderson, Ryan B</dc:creator>
  <cp:lastModifiedBy>Anderson, Ryan B</cp:lastModifiedBy>
  <cp:revision>39</cp:revision>
  <dcterms:created xsi:type="dcterms:W3CDTF">2017-06-07T00:19:17Z</dcterms:created>
  <dcterms:modified xsi:type="dcterms:W3CDTF">2017-09-05T16:34:52Z</dcterms:modified>
</cp:coreProperties>
</file>