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7" r:id="rId3"/>
    <p:sldId id="269" r:id="rId4"/>
    <p:sldId id="258" r:id="rId5"/>
    <p:sldId id="270" r:id="rId6"/>
    <p:sldId id="264" r:id="rId7"/>
    <p:sldId id="266"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AB4"/>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0"/>
    <p:restoredTop sz="85714"/>
  </p:normalViewPr>
  <p:slideViewPr>
    <p:cSldViewPr snapToGrid="0" snapToObjects="1">
      <p:cViewPr varScale="1">
        <p:scale>
          <a:sx n="99" d="100"/>
          <a:sy n="99" d="100"/>
        </p:scale>
        <p:origin x="-11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9BD5A-1B86-F44F-B89D-1E7A0381AD33}" type="datetimeFigureOut">
              <a:rPr lang="en-US" smtClean="0"/>
              <a:t>9/5/17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103CD-3C12-7B42-BCD8-87FCA16D260F}" type="slidenum">
              <a:rPr lang="en-US" smtClean="0"/>
              <a:t>‹#›</a:t>
            </a:fld>
            <a:endParaRPr lang="en-US"/>
          </a:p>
        </p:txBody>
      </p:sp>
    </p:spTree>
    <p:extLst>
      <p:ext uri="{BB962C8B-B14F-4D97-AF65-F5344CB8AC3E}">
        <p14:creationId xmlns:p14="http://schemas.microsoft.com/office/powerpoint/2010/main" val="1213711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Dr. Varney,</a:t>
            </a:r>
            <a:r>
              <a:rPr lang="en-US" baseline="0" dirty="0" smtClean="0"/>
              <a:t> Dr. Wade, and Dr. </a:t>
            </a:r>
            <a:r>
              <a:rPr lang="en-US" baseline="0" dirty="0" err="1" smtClean="0"/>
              <a:t>Prayaga</a:t>
            </a:r>
            <a:endParaRPr lang="en-US" dirty="0"/>
          </a:p>
        </p:txBody>
      </p:sp>
      <p:sp>
        <p:nvSpPr>
          <p:cNvPr id="4" name="Slide Number Placeholder 3"/>
          <p:cNvSpPr>
            <a:spLocks noGrp="1"/>
          </p:cNvSpPr>
          <p:nvPr>
            <p:ph type="sldNum" sz="quarter" idx="10"/>
          </p:nvPr>
        </p:nvSpPr>
        <p:spPr/>
        <p:txBody>
          <a:bodyPr/>
          <a:lstStyle/>
          <a:p>
            <a:fld id="{B15103CD-3C12-7B42-BCD8-87FCA16D260F}" type="slidenum">
              <a:rPr lang="en-US" smtClean="0"/>
              <a:t>1</a:t>
            </a:fld>
            <a:endParaRPr lang="en-US"/>
          </a:p>
        </p:txBody>
      </p:sp>
    </p:spTree>
    <p:extLst>
      <p:ext uri="{BB962C8B-B14F-4D97-AF65-F5344CB8AC3E}">
        <p14:creationId xmlns:p14="http://schemas.microsoft.com/office/powerpoint/2010/main" val="139993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Langmuir Monolayers are one molecule layers of amphiphilic</a:t>
            </a:r>
            <a:r>
              <a:rPr lang="en-US" baseline="0" dirty="0" smtClean="0"/>
              <a:t> molecules, with the tail end being hydrophobic, and the head being hydrophilic. Because of the </a:t>
            </a:r>
            <a:r>
              <a:rPr lang="en-US" baseline="0" dirty="0" err="1" smtClean="0"/>
              <a:t>amphiphilic</a:t>
            </a:r>
            <a:r>
              <a:rPr lang="en-US" baseline="0" dirty="0" smtClean="0"/>
              <a:t> nature of the molecules they naturally make great lubricants and and controlled coatings at the nanoscale.</a:t>
            </a:r>
            <a:endParaRPr lang="en-US" dirty="0"/>
          </a:p>
        </p:txBody>
      </p:sp>
      <p:sp>
        <p:nvSpPr>
          <p:cNvPr id="4" name="Slide Number Placeholder 3"/>
          <p:cNvSpPr>
            <a:spLocks noGrp="1"/>
          </p:cNvSpPr>
          <p:nvPr>
            <p:ph type="sldNum" sz="quarter" idx="10"/>
          </p:nvPr>
        </p:nvSpPr>
        <p:spPr/>
        <p:txBody>
          <a:bodyPr/>
          <a:lstStyle/>
          <a:p>
            <a:fld id="{B15103CD-3C12-7B42-BCD8-87FCA16D260F}" type="slidenum">
              <a:rPr lang="en-US" smtClean="0"/>
              <a:t>2</a:t>
            </a:fld>
            <a:endParaRPr lang="en-US"/>
          </a:p>
        </p:txBody>
      </p:sp>
    </p:spTree>
    <p:extLst>
      <p:ext uri="{BB962C8B-B14F-4D97-AF65-F5344CB8AC3E}">
        <p14:creationId xmlns:p14="http://schemas.microsoft.com/office/powerpoint/2010/main" val="169746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 with our simulation is to test new models for the monolayers.</a:t>
            </a:r>
            <a:r>
              <a:rPr lang="en-US" baseline="0" dirty="0" smtClean="0"/>
              <a:t> We are using a hard triangle model and a variable soft shell model. The Variable soft shell model is where in the simulation the heads of the molecules can’t intersect but the tails can interact with each other, the hard Triangle model is where the heads of the molecules are modeled like the real-life structure, three atoms forming a hard triangle, here the the the atoms move as one unit. These model were never tested so the interactions may yield interesting results.</a:t>
            </a:r>
            <a:endParaRPr lang="en-US" dirty="0"/>
          </a:p>
        </p:txBody>
      </p:sp>
      <p:sp>
        <p:nvSpPr>
          <p:cNvPr id="4" name="Slide Number Placeholder 3"/>
          <p:cNvSpPr>
            <a:spLocks noGrp="1"/>
          </p:cNvSpPr>
          <p:nvPr>
            <p:ph type="sldNum" sz="quarter" idx="10"/>
          </p:nvPr>
        </p:nvSpPr>
        <p:spPr/>
        <p:txBody>
          <a:bodyPr/>
          <a:lstStyle/>
          <a:p>
            <a:fld id="{B15103CD-3C12-7B42-BCD8-87FCA16D260F}" type="slidenum">
              <a:rPr lang="en-US" smtClean="0"/>
              <a:t>3</a:t>
            </a:fld>
            <a:endParaRPr lang="en-US"/>
          </a:p>
        </p:txBody>
      </p:sp>
    </p:spTree>
    <p:extLst>
      <p:ext uri="{BB962C8B-B14F-4D97-AF65-F5344CB8AC3E}">
        <p14:creationId xmlns:p14="http://schemas.microsoft.com/office/powerpoint/2010/main" val="29318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Monte Carlo</a:t>
            </a:r>
            <a:r>
              <a:rPr lang="en-US" baseline="0" dirty="0" smtClean="0"/>
              <a:t> is a Metropolis Monte Carlo. *(Use Smart Art, refer to picture and Dimitri’s notes)</a:t>
            </a:r>
          </a:p>
          <a:p>
            <a:r>
              <a:rPr lang="en-US" baseline="0" dirty="0" smtClean="0"/>
              <a:t>1 cycle is proposing a change in every particle’s position once</a:t>
            </a:r>
          </a:p>
          <a:p>
            <a:r>
              <a:rPr lang="en-US" baseline="0" dirty="0" smtClean="0"/>
              <a:t>Wait until we reach thermal equilibrium before measuring data</a:t>
            </a:r>
            <a:endParaRPr lang="en-US" dirty="0"/>
          </a:p>
        </p:txBody>
      </p:sp>
      <p:sp>
        <p:nvSpPr>
          <p:cNvPr id="4" name="Slide Number Placeholder 3"/>
          <p:cNvSpPr>
            <a:spLocks noGrp="1"/>
          </p:cNvSpPr>
          <p:nvPr>
            <p:ph type="sldNum" sz="quarter" idx="10"/>
          </p:nvPr>
        </p:nvSpPr>
        <p:spPr/>
        <p:txBody>
          <a:bodyPr/>
          <a:lstStyle/>
          <a:p>
            <a:fld id="{B15103CD-3C12-7B42-BCD8-87FCA16D260F}" type="slidenum">
              <a:rPr lang="en-US" smtClean="0"/>
              <a:t>4</a:t>
            </a:fld>
            <a:endParaRPr lang="en-US"/>
          </a:p>
        </p:txBody>
      </p:sp>
    </p:spTree>
    <p:extLst>
      <p:ext uri="{BB962C8B-B14F-4D97-AF65-F5344CB8AC3E}">
        <p14:creationId xmlns:p14="http://schemas.microsoft.com/office/powerpoint/2010/main" val="126224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Identical to previous process, measurements are made after skipping several cycles.</a:t>
            </a:r>
            <a:r>
              <a:rPr lang="en-US" baseline="0" dirty="0" smtClean="0"/>
              <a:t> Need measurements to be from independent configurations. If there aren’t enough cycles, the configurations are correlated and not independent</a:t>
            </a:r>
            <a:endParaRPr lang="en-US" dirty="0"/>
          </a:p>
        </p:txBody>
      </p:sp>
      <p:sp>
        <p:nvSpPr>
          <p:cNvPr id="4" name="Slide Number Placeholder 3"/>
          <p:cNvSpPr>
            <a:spLocks noGrp="1"/>
          </p:cNvSpPr>
          <p:nvPr>
            <p:ph type="sldNum" sz="quarter" idx="10"/>
          </p:nvPr>
        </p:nvSpPr>
        <p:spPr/>
        <p:txBody>
          <a:bodyPr/>
          <a:lstStyle/>
          <a:p>
            <a:fld id="{B15103CD-3C12-7B42-BCD8-87FCA16D260F}" type="slidenum">
              <a:rPr lang="en-US" smtClean="0"/>
              <a:t>5</a:t>
            </a:fld>
            <a:endParaRPr lang="en-US"/>
          </a:p>
        </p:txBody>
      </p:sp>
    </p:spTree>
    <p:extLst>
      <p:ext uri="{BB962C8B-B14F-4D97-AF65-F5344CB8AC3E}">
        <p14:creationId xmlns:p14="http://schemas.microsoft.com/office/powerpoint/2010/main" val="377114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Parallel Tempering</a:t>
            </a:r>
            <a:r>
              <a:rPr lang="en-US" baseline="0" dirty="0" smtClean="0"/>
              <a:t> increases the accuracy of the measurements made in the simulation by allowing mixing between configurations with high and low temperatures, so certain configurations don</a:t>
            </a:r>
            <a:r>
              <a:rPr lang="uk-UA" baseline="0" dirty="0" smtClean="0"/>
              <a:t>’</a:t>
            </a:r>
            <a:r>
              <a:rPr lang="en-US" baseline="0" dirty="0" smtClean="0"/>
              <a:t>t become trapped in lower free energy minima. </a:t>
            </a:r>
            <a:endParaRPr lang="en-US" dirty="0"/>
          </a:p>
        </p:txBody>
      </p:sp>
      <p:sp>
        <p:nvSpPr>
          <p:cNvPr id="4" name="Slide Number Placeholder 3"/>
          <p:cNvSpPr>
            <a:spLocks noGrp="1"/>
          </p:cNvSpPr>
          <p:nvPr>
            <p:ph type="sldNum" sz="quarter" idx="10"/>
          </p:nvPr>
        </p:nvSpPr>
        <p:spPr/>
        <p:txBody>
          <a:bodyPr/>
          <a:lstStyle/>
          <a:p>
            <a:fld id="{B15103CD-3C12-7B42-BCD8-87FCA16D260F}" type="slidenum">
              <a:rPr lang="en-US" smtClean="0"/>
              <a:t>6</a:t>
            </a:fld>
            <a:endParaRPr lang="en-US"/>
          </a:p>
        </p:txBody>
      </p:sp>
    </p:spTree>
    <p:extLst>
      <p:ext uri="{BB962C8B-B14F-4D97-AF65-F5344CB8AC3E}">
        <p14:creationId xmlns:p14="http://schemas.microsoft.com/office/powerpoint/2010/main" val="2041232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103CD-3C12-7B42-BCD8-87FCA16D260F}" type="slidenum">
              <a:rPr lang="en-US" smtClean="0"/>
              <a:t>7</a:t>
            </a:fld>
            <a:endParaRPr lang="en-US"/>
          </a:p>
        </p:txBody>
      </p:sp>
    </p:spTree>
    <p:extLst>
      <p:ext uri="{BB962C8B-B14F-4D97-AF65-F5344CB8AC3E}">
        <p14:creationId xmlns:p14="http://schemas.microsoft.com/office/powerpoint/2010/main" val="105354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a:prstGeom prst="rect">
            <a:avLst/>
          </a:prstGeom>
        </p:spPr>
        <p:txBody>
          <a:bodyPr/>
          <a:lstStyle>
            <a:lvl1pPr>
              <a:defRPr baseline="0">
                <a:solidFill>
                  <a:schemeClr val="tx2"/>
                </a:solidFill>
              </a:defRPr>
            </a:lvl1pPr>
          </a:lstStyle>
          <a:p>
            <a:fld id="{87DE6118-2437-4B30-8E3C-4D2BE6020583}" type="datetimeFigureOut">
              <a:rPr lang="en-US" dirty="0"/>
              <a:pPr/>
              <a:t>9/5/17</a:t>
            </a:fld>
            <a:endParaRPr lang="en-US" dirty="0"/>
          </a:p>
        </p:txBody>
      </p:sp>
      <p:sp>
        <p:nvSpPr>
          <p:cNvPr id="5" name="Footer Placeholder 4"/>
          <p:cNvSpPr>
            <a:spLocks noGrp="1"/>
          </p:cNvSpPr>
          <p:nvPr>
            <p:ph type="ftr" sz="quarter" idx="11"/>
          </p:nvPr>
        </p:nvSpPr>
        <p:spPr>
          <a:xfrm>
            <a:off x="2584054" y="6453386"/>
            <a:ext cx="7023377" cy="404614"/>
          </a:xfrm>
          <a:prstGeom prst="rect">
            <a:avLst/>
          </a:prstGeo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a:prstGeom prst="rect">
            <a:avLst/>
          </a:prstGeo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390650" y="6453386"/>
            <a:ext cx="1204572" cy="404614"/>
          </a:xfrm>
          <a:prstGeom prst="rect">
            <a:avLst/>
          </a:prstGeom>
        </p:spPr>
        <p:txBody>
          <a:bodyPr/>
          <a:lstStyle/>
          <a:p>
            <a:fld id="{87DE6118-2437-4B30-8E3C-4D2BE6020583}" type="datetimeFigureOut">
              <a:rPr lang="en-US" dirty="0"/>
              <a:t>9/5/17</a:t>
            </a:fld>
            <a:endParaRPr lang="en-US" dirty="0"/>
          </a:p>
        </p:txBody>
      </p:sp>
      <p:sp>
        <p:nvSpPr>
          <p:cNvPr id="5" name="Footer Placeholder 4"/>
          <p:cNvSpPr>
            <a:spLocks noGrp="1"/>
          </p:cNvSpPr>
          <p:nvPr>
            <p:ph type="ftr" sz="quarter" idx="11"/>
          </p:nvPr>
        </p:nvSpPr>
        <p:spPr>
          <a:xfrm>
            <a:off x="2893564" y="6453386"/>
            <a:ext cx="6280830" cy="404614"/>
          </a:xfrm>
          <a:prstGeom prst="rect">
            <a:avLst/>
          </a:prstGeom>
        </p:spPr>
        <p:txBody>
          <a:bodyPr/>
          <a:lstStyle/>
          <a:p>
            <a:endParaRPr lang="en-US" dirty="0"/>
          </a:p>
        </p:txBody>
      </p:sp>
      <p:sp>
        <p:nvSpPr>
          <p:cNvPr id="6" name="Slide Number Placeholder 5"/>
          <p:cNvSpPr>
            <a:spLocks noGrp="1"/>
          </p:cNvSpPr>
          <p:nvPr>
            <p:ph type="sldNum" sz="quarter" idx="12"/>
          </p:nvPr>
        </p:nvSpPr>
        <p:spPr>
          <a:xfrm>
            <a:off x="9472736" y="6453386"/>
            <a:ext cx="1596292" cy="404614"/>
          </a:xfrm>
          <a:prstGeom prst="rect">
            <a:avLst/>
          </a:prstGeom>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390650" y="6453386"/>
            <a:ext cx="1204572" cy="404614"/>
          </a:xfrm>
          <a:prstGeom prst="rect">
            <a:avLst/>
          </a:prstGeom>
        </p:spPr>
        <p:txBody>
          <a:bodyPr/>
          <a:lstStyle/>
          <a:p>
            <a:fld id="{87DE6118-2437-4B30-8E3C-4D2BE6020583}" type="datetimeFigureOut">
              <a:rPr lang="en-US" dirty="0"/>
              <a:t>9/5/17</a:t>
            </a:fld>
            <a:endParaRPr lang="en-US" dirty="0"/>
          </a:p>
        </p:txBody>
      </p:sp>
      <p:sp>
        <p:nvSpPr>
          <p:cNvPr id="5" name="Footer Placeholder 4"/>
          <p:cNvSpPr>
            <a:spLocks noGrp="1"/>
          </p:cNvSpPr>
          <p:nvPr>
            <p:ph type="ftr" sz="quarter" idx="11"/>
          </p:nvPr>
        </p:nvSpPr>
        <p:spPr>
          <a:xfrm>
            <a:off x="2893564" y="6453386"/>
            <a:ext cx="6280830" cy="404614"/>
          </a:xfrm>
          <a:prstGeom prst="rect">
            <a:avLst/>
          </a:prstGeom>
        </p:spPr>
        <p:txBody>
          <a:bodyPr/>
          <a:lstStyle/>
          <a:p>
            <a:endParaRPr lang="en-US" dirty="0"/>
          </a:p>
        </p:txBody>
      </p:sp>
      <p:sp>
        <p:nvSpPr>
          <p:cNvPr id="6" name="Slide Number Placeholder 5"/>
          <p:cNvSpPr>
            <a:spLocks noGrp="1"/>
          </p:cNvSpPr>
          <p:nvPr>
            <p:ph type="sldNum" sz="quarter" idx="12"/>
          </p:nvPr>
        </p:nvSpPr>
        <p:spPr>
          <a:xfrm>
            <a:off x="9472736" y="6453386"/>
            <a:ext cx="1596292" cy="404614"/>
          </a:xfrm>
          <a:prstGeom prst="rect">
            <a:avLst/>
          </a:prstGeom>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390650" y="6453386"/>
            <a:ext cx="1204572" cy="404614"/>
          </a:xfrm>
          <a:prstGeom prst="rect">
            <a:avLst/>
          </a:prstGeom>
        </p:spPr>
        <p:txBody>
          <a:bodyPr/>
          <a:lstStyle/>
          <a:p>
            <a:fld id="{87DE6118-2437-4B30-8E3C-4D2BE6020583}" type="datetimeFigureOut">
              <a:rPr lang="en-US" dirty="0"/>
              <a:t>9/5/17</a:t>
            </a:fld>
            <a:endParaRPr lang="en-US" dirty="0"/>
          </a:p>
        </p:txBody>
      </p:sp>
      <p:sp>
        <p:nvSpPr>
          <p:cNvPr id="5" name="Footer Placeholder 4"/>
          <p:cNvSpPr>
            <a:spLocks noGrp="1"/>
          </p:cNvSpPr>
          <p:nvPr>
            <p:ph type="ftr" sz="quarter" idx="11"/>
          </p:nvPr>
        </p:nvSpPr>
        <p:spPr>
          <a:xfrm>
            <a:off x="2893564" y="6453386"/>
            <a:ext cx="6280830" cy="404614"/>
          </a:xfrm>
          <a:prstGeom prst="rect">
            <a:avLst/>
          </a:prstGeom>
        </p:spPr>
        <p:txBody>
          <a:bodyPr/>
          <a:lstStyle/>
          <a:p>
            <a:endParaRPr lang="en-US" dirty="0"/>
          </a:p>
        </p:txBody>
      </p:sp>
      <p:sp>
        <p:nvSpPr>
          <p:cNvPr id="6" name="Slide Number Placeholder 5"/>
          <p:cNvSpPr>
            <a:spLocks noGrp="1"/>
          </p:cNvSpPr>
          <p:nvPr>
            <p:ph type="sldNum" sz="quarter" idx="12"/>
          </p:nvPr>
        </p:nvSpPr>
        <p:spPr>
          <a:xfrm>
            <a:off x="9472736" y="6453386"/>
            <a:ext cx="1596292" cy="404614"/>
          </a:xfrm>
          <a:prstGeom prst="rect">
            <a:avLst/>
          </a:prstGeom>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a:prstGeom prst="rect">
            <a:avLst/>
          </a:prstGeom>
        </p:spPr>
        <p:txBody>
          <a:bodyPr/>
          <a:lstStyle>
            <a:lvl1pPr>
              <a:defRPr>
                <a:solidFill>
                  <a:schemeClr val="tx2"/>
                </a:solidFill>
              </a:defRPr>
            </a:lvl1pPr>
          </a:lstStyle>
          <a:p>
            <a:fld id="{87DE6118-2437-4B30-8E3C-4D2BE6020583}" type="datetimeFigureOut">
              <a:rPr lang="en-US" dirty="0"/>
              <a:pPr/>
              <a:t>9/5/17</a:t>
            </a:fld>
            <a:endParaRPr lang="en-US" dirty="0"/>
          </a:p>
        </p:txBody>
      </p:sp>
      <p:sp>
        <p:nvSpPr>
          <p:cNvPr id="5" name="Footer Placeholder 4"/>
          <p:cNvSpPr>
            <a:spLocks noGrp="1"/>
          </p:cNvSpPr>
          <p:nvPr>
            <p:ph type="ftr" sz="quarter" idx="11"/>
          </p:nvPr>
        </p:nvSpPr>
        <p:spPr>
          <a:xfrm>
            <a:off x="2584312" y="6453386"/>
            <a:ext cx="7023377" cy="404614"/>
          </a:xfrm>
          <a:prstGeom prst="rect">
            <a:avLst/>
          </a:prstGeo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a:prstGeom prst="rect">
            <a:avLst/>
          </a:prstGeo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390650" y="6453386"/>
            <a:ext cx="1204572" cy="404614"/>
          </a:xfrm>
          <a:prstGeom prst="rect">
            <a:avLst/>
          </a:prstGeom>
        </p:spPr>
        <p:txBody>
          <a:bodyPr/>
          <a:lstStyle/>
          <a:p>
            <a:fld id="{87DE6118-2437-4B30-8E3C-4D2BE6020583}" type="datetimeFigureOut">
              <a:rPr lang="en-US" dirty="0"/>
              <a:t>9/5/17</a:t>
            </a:fld>
            <a:endParaRPr lang="en-US" dirty="0"/>
          </a:p>
        </p:txBody>
      </p:sp>
      <p:sp>
        <p:nvSpPr>
          <p:cNvPr id="6" name="Footer Placeholder 5"/>
          <p:cNvSpPr>
            <a:spLocks noGrp="1"/>
          </p:cNvSpPr>
          <p:nvPr>
            <p:ph type="ftr" sz="quarter" idx="11"/>
          </p:nvPr>
        </p:nvSpPr>
        <p:spPr>
          <a:xfrm>
            <a:off x="2893564" y="6453386"/>
            <a:ext cx="6280830" cy="404614"/>
          </a:xfrm>
          <a:prstGeom prst="rect">
            <a:avLst/>
          </a:prstGeom>
        </p:spPr>
        <p:txBody>
          <a:bodyPr/>
          <a:lstStyle/>
          <a:p>
            <a:endParaRPr lang="en-US" dirty="0"/>
          </a:p>
        </p:txBody>
      </p:sp>
      <p:sp>
        <p:nvSpPr>
          <p:cNvPr id="7" name="Slide Number Placeholder 6"/>
          <p:cNvSpPr>
            <a:spLocks noGrp="1"/>
          </p:cNvSpPr>
          <p:nvPr>
            <p:ph type="sldNum" sz="quarter" idx="12"/>
          </p:nvPr>
        </p:nvSpPr>
        <p:spPr>
          <a:xfrm>
            <a:off x="9472736" y="6453386"/>
            <a:ext cx="1596292" cy="404614"/>
          </a:xfrm>
          <a:prstGeom prst="rect">
            <a:avLst/>
          </a:prstGeom>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390650" y="6453386"/>
            <a:ext cx="1204572" cy="404614"/>
          </a:xfrm>
          <a:prstGeom prst="rect">
            <a:avLst/>
          </a:prstGeom>
        </p:spPr>
        <p:txBody>
          <a:bodyPr/>
          <a:lstStyle/>
          <a:p>
            <a:fld id="{87DE6118-2437-4B30-8E3C-4D2BE6020583}" type="datetimeFigureOut">
              <a:rPr lang="en-US" dirty="0"/>
              <a:t>9/5/17</a:t>
            </a:fld>
            <a:endParaRPr lang="en-US" dirty="0"/>
          </a:p>
        </p:txBody>
      </p:sp>
      <p:sp>
        <p:nvSpPr>
          <p:cNvPr id="8" name="Footer Placeholder 7"/>
          <p:cNvSpPr>
            <a:spLocks noGrp="1"/>
          </p:cNvSpPr>
          <p:nvPr>
            <p:ph type="ftr" sz="quarter" idx="11"/>
          </p:nvPr>
        </p:nvSpPr>
        <p:spPr>
          <a:xfrm>
            <a:off x="2893564" y="6453386"/>
            <a:ext cx="6280830" cy="404614"/>
          </a:xfrm>
          <a:prstGeom prst="rect">
            <a:avLst/>
          </a:prstGeom>
        </p:spPr>
        <p:txBody>
          <a:bodyPr/>
          <a:lstStyle/>
          <a:p>
            <a:endParaRPr lang="en-US" dirty="0"/>
          </a:p>
        </p:txBody>
      </p:sp>
      <p:sp>
        <p:nvSpPr>
          <p:cNvPr id="9" name="Slide Number Placeholder 8"/>
          <p:cNvSpPr>
            <a:spLocks noGrp="1"/>
          </p:cNvSpPr>
          <p:nvPr>
            <p:ph type="sldNum" sz="quarter" idx="12"/>
          </p:nvPr>
        </p:nvSpPr>
        <p:spPr>
          <a:xfrm>
            <a:off x="9472736" y="6453386"/>
            <a:ext cx="1596292" cy="404614"/>
          </a:xfrm>
          <a:prstGeom prst="rect">
            <a:avLst/>
          </a:prstGeom>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390650" y="6453386"/>
            <a:ext cx="1204572" cy="404614"/>
          </a:xfrm>
          <a:prstGeom prst="rect">
            <a:avLst/>
          </a:prstGeom>
        </p:spPr>
        <p:txBody>
          <a:bodyPr/>
          <a:lstStyle/>
          <a:p>
            <a:fld id="{87DE6118-2437-4B30-8E3C-4D2BE6020583}" type="datetimeFigureOut">
              <a:rPr lang="en-US" dirty="0"/>
              <a:t>9/5/17</a:t>
            </a:fld>
            <a:endParaRPr lang="en-US" dirty="0"/>
          </a:p>
        </p:txBody>
      </p:sp>
      <p:sp>
        <p:nvSpPr>
          <p:cNvPr id="4" name="Footer Placeholder 3"/>
          <p:cNvSpPr>
            <a:spLocks noGrp="1"/>
          </p:cNvSpPr>
          <p:nvPr>
            <p:ph type="ftr" sz="quarter" idx="11"/>
          </p:nvPr>
        </p:nvSpPr>
        <p:spPr>
          <a:xfrm>
            <a:off x="2893564" y="6453386"/>
            <a:ext cx="6280830" cy="404614"/>
          </a:xfrm>
          <a:prstGeom prst="rect">
            <a:avLst/>
          </a:prstGeom>
        </p:spPr>
        <p:txBody>
          <a:bodyPr/>
          <a:lstStyle/>
          <a:p>
            <a:endParaRPr lang="en-US" dirty="0"/>
          </a:p>
        </p:txBody>
      </p:sp>
      <p:sp>
        <p:nvSpPr>
          <p:cNvPr id="5" name="Slide Number Placeholder 4"/>
          <p:cNvSpPr>
            <a:spLocks noGrp="1"/>
          </p:cNvSpPr>
          <p:nvPr>
            <p:ph type="sldNum" sz="quarter" idx="12"/>
          </p:nvPr>
        </p:nvSpPr>
        <p:spPr>
          <a:xfrm>
            <a:off x="9472736" y="6453386"/>
            <a:ext cx="1596292" cy="404614"/>
          </a:xfrm>
          <a:prstGeom prst="rect">
            <a:avLst/>
          </a:prstGeom>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90650" y="6453386"/>
            <a:ext cx="1204572" cy="404614"/>
          </a:xfrm>
          <a:prstGeom prst="rect">
            <a:avLst/>
          </a:prstGeom>
        </p:spPr>
        <p:txBody>
          <a:bodyPr/>
          <a:lstStyle/>
          <a:p>
            <a:fld id="{87DE6118-2437-4B30-8E3C-4D2BE6020583}" type="datetimeFigureOut">
              <a:rPr lang="en-US" dirty="0"/>
              <a:t>9/5/17</a:t>
            </a:fld>
            <a:endParaRPr lang="en-US" dirty="0"/>
          </a:p>
        </p:txBody>
      </p:sp>
      <p:sp>
        <p:nvSpPr>
          <p:cNvPr id="3" name="Footer Placeholder 2"/>
          <p:cNvSpPr>
            <a:spLocks noGrp="1"/>
          </p:cNvSpPr>
          <p:nvPr>
            <p:ph type="ftr" sz="quarter" idx="11"/>
          </p:nvPr>
        </p:nvSpPr>
        <p:spPr>
          <a:xfrm>
            <a:off x="2893564" y="6453386"/>
            <a:ext cx="6280830" cy="404614"/>
          </a:xfrm>
          <a:prstGeom prst="rect">
            <a:avLst/>
          </a:prstGeom>
        </p:spPr>
        <p:txBody>
          <a:bodyPr/>
          <a:lstStyle/>
          <a:p>
            <a:endParaRPr lang="en-US" dirty="0"/>
          </a:p>
        </p:txBody>
      </p:sp>
      <p:sp>
        <p:nvSpPr>
          <p:cNvPr id="4" name="Slide Number Placeholder 3"/>
          <p:cNvSpPr>
            <a:spLocks noGrp="1"/>
          </p:cNvSpPr>
          <p:nvPr>
            <p:ph type="sldNum" sz="quarter" idx="12"/>
          </p:nvPr>
        </p:nvSpPr>
        <p:spPr>
          <a:xfrm>
            <a:off x="9472736" y="6453386"/>
            <a:ext cx="1596292" cy="404614"/>
          </a:xfrm>
          <a:prstGeom prst="rect">
            <a:avLst/>
          </a:prstGeom>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a:prstGeom prst="rect">
            <a:avLst/>
          </a:prstGeom>
        </p:spPr>
        <p:txBody>
          <a:bodyPr/>
          <a:lstStyle>
            <a:lvl1pPr>
              <a:defRPr>
                <a:solidFill>
                  <a:schemeClr val="tx2"/>
                </a:solidFill>
              </a:defRPr>
            </a:lvl1pPr>
          </a:lstStyle>
          <a:p>
            <a:fld id="{87DE6118-2437-4B30-8E3C-4D2BE6020583}" type="datetimeFigureOut">
              <a:rPr lang="en-US" dirty="0"/>
              <a:pPr/>
              <a:t>9/5/17</a:t>
            </a:fld>
            <a:endParaRPr lang="en-US" dirty="0"/>
          </a:p>
        </p:txBody>
      </p:sp>
      <p:sp>
        <p:nvSpPr>
          <p:cNvPr id="6" name="Footer Placeholder 5"/>
          <p:cNvSpPr>
            <a:spLocks noGrp="1"/>
          </p:cNvSpPr>
          <p:nvPr>
            <p:ph type="ftr" sz="quarter" idx="11"/>
          </p:nvPr>
        </p:nvSpPr>
        <p:spPr>
          <a:xfrm>
            <a:off x="2205945" y="6453386"/>
            <a:ext cx="2373675" cy="404614"/>
          </a:xfrm>
          <a:prstGeom prst="rect">
            <a:avLst/>
          </a:prstGeo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a:prstGeom prst="rect">
            <a:avLst/>
          </a:prstGeo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a:prstGeom prst="rect">
            <a:avLst/>
          </a:prstGeom>
        </p:spPr>
        <p:txBody>
          <a:bodyPr/>
          <a:lstStyle>
            <a:lvl1pPr>
              <a:defRPr>
                <a:solidFill>
                  <a:schemeClr val="tx2"/>
                </a:solidFill>
              </a:defRPr>
            </a:lvl1pPr>
          </a:lstStyle>
          <a:p>
            <a:fld id="{87DE6118-2437-4B30-8E3C-4D2BE6020583}" type="datetimeFigureOut">
              <a:rPr lang="en-US" dirty="0"/>
              <a:pPr/>
              <a:t>9/5/17</a:t>
            </a:fld>
            <a:endParaRPr lang="en-US" dirty="0"/>
          </a:p>
        </p:txBody>
      </p:sp>
      <p:sp>
        <p:nvSpPr>
          <p:cNvPr id="6" name="Footer Placeholder 5"/>
          <p:cNvSpPr>
            <a:spLocks noGrp="1"/>
          </p:cNvSpPr>
          <p:nvPr>
            <p:ph type="ftr" sz="quarter" idx="11"/>
          </p:nvPr>
        </p:nvSpPr>
        <p:spPr>
          <a:xfrm>
            <a:off x="2205945" y="6453386"/>
            <a:ext cx="2373675" cy="404614"/>
          </a:xfrm>
          <a:prstGeom prst="rect">
            <a:avLst/>
          </a:prstGeo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a:prstGeom prst="rect">
            <a:avLst/>
          </a:prstGeo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userDrawn="1"/>
        </p:nvSpPr>
        <p:spPr>
          <a:xfrm>
            <a:off x="805844" y="6538626"/>
            <a:ext cx="11227402" cy="230832"/>
          </a:xfrm>
          <a:prstGeom prst="rect">
            <a:avLst/>
          </a:prstGeom>
          <a:solidFill>
            <a:schemeClr val="tx2"/>
          </a:solidFill>
        </p:spPr>
        <p:txBody>
          <a:bodyPr wrap="square" rtlCol="0">
            <a:spAutoFit/>
          </a:bodyPr>
          <a:lstStyle/>
          <a:p>
            <a:r>
              <a:rPr lang="en-US" sz="900" kern="1200" dirty="0" smtClean="0">
                <a:solidFill>
                  <a:schemeClr val="bg1"/>
                </a:solidFill>
                <a:latin typeface="+mn-lt"/>
                <a:ea typeface="+mn-ea"/>
                <a:cs typeface="+mn-cs"/>
              </a:rPr>
              <a:t>Northern Northern Arizona University </a:t>
            </a:r>
            <a:r>
              <a:rPr lang="en-US" sz="900" kern="1200" dirty="0">
                <a:solidFill>
                  <a:schemeClr val="bg1"/>
                </a:solidFill>
                <a:latin typeface="+mn-lt"/>
                <a:ea typeface="+mn-ea"/>
                <a:cs typeface="+mn-cs"/>
              </a:rPr>
              <a:t>Arizona University									                      </a:t>
            </a:r>
            <a:r>
              <a:rPr lang="en-US" sz="900" kern="1200" dirty="0" smtClean="0">
                <a:solidFill>
                  <a:schemeClr val="bg1"/>
                </a:solidFill>
                <a:latin typeface="+mn-lt"/>
                <a:ea typeface="+mn-ea"/>
                <a:cs typeface="+mn-cs"/>
              </a:rPr>
              <a:t>9/6/</a:t>
            </a:r>
            <a:r>
              <a:rPr lang="en-US" sz="900" kern="1200" dirty="0">
                <a:solidFill>
                  <a:schemeClr val="bg1"/>
                </a:solidFill>
                <a:latin typeface="+mn-lt"/>
                <a:ea typeface="+mn-ea"/>
                <a:cs typeface="+mn-cs"/>
              </a:rPr>
              <a:t>17 </a:t>
            </a:r>
            <a:r>
              <a:rPr lang="mr-IN" sz="900" kern="1200" dirty="0" smtClean="0">
                <a:solidFill>
                  <a:schemeClr val="bg1"/>
                </a:solidFill>
                <a:latin typeface="+mn-lt"/>
                <a:ea typeface="+mn-ea"/>
                <a:cs typeface="+mn-cs"/>
              </a:rPr>
              <a:t>–</a:t>
            </a:r>
            <a:r>
              <a:rPr lang="en-US" sz="900" kern="1200" dirty="0" smtClean="0">
                <a:solidFill>
                  <a:schemeClr val="bg1"/>
                </a:solidFill>
                <a:latin typeface="+mn-lt"/>
                <a:ea typeface="+mn-ea"/>
                <a:cs typeface="+mn-cs"/>
              </a:rPr>
              <a:t> Flagstaff Astronomy</a:t>
            </a:r>
            <a:r>
              <a:rPr lang="en-US" sz="900" kern="1200" baseline="0" dirty="0" smtClean="0">
                <a:solidFill>
                  <a:schemeClr val="bg1"/>
                </a:solidFill>
                <a:latin typeface="+mn-lt"/>
                <a:ea typeface="+mn-ea"/>
                <a:cs typeface="+mn-cs"/>
              </a:rPr>
              <a:t> Symposium</a:t>
            </a:r>
            <a:r>
              <a:rPr lang="en-US" sz="900" kern="1200" dirty="0" smtClean="0">
                <a:solidFill>
                  <a:schemeClr val="bg1"/>
                </a:solidFill>
                <a:latin typeface="+mn-lt"/>
                <a:ea typeface="+mn-ea"/>
                <a:cs typeface="+mn-cs"/>
              </a:rPr>
              <a:t>- </a:t>
            </a:r>
            <a:r>
              <a:rPr lang="en-US" sz="900" kern="1200" dirty="0">
                <a:solidFill>
                  <a:schemeClr val="bg1"/>
                </a:solidFill>
                <a:latin typeface="+mn-lt"/>
                <a:ea typeface="+mn-ea"/>
                <a:cs typeface="+mn-cs"/>
              </a:rPr>
              <a:t>David Kelly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Mapping the extent of the LMC and SMC with Gaia</a:t>
            </a:r>
            <a:endParaRPr lang="en-US" sz="4800" dirty="0"/>
          </a:p>
        </p:txBody>
      </p:sp>
      <p:sp>
        <p:nvSpPr>
          <p:cNvPr id="3" name="Subtitle 2"/>
          <p:cNvSpPr>
            <a:spLocks noGrp="1"/>
          </p:cNvSpPr>
          <p:nvPr>
            <p:ph type="subTitle" idx="1"/>
          </p:nvPr>
        </p:nvSpPr>
        <p:spPr/>
        <p:txBody>
          <a:bodyPr>
            <a:normAutofit/>
          </a:bodyPr>
          <a:lstStyle/>
          <a:p>
            <a:r>
              <a:rPr lang="en-US" dirty="0" smtClean="0"/>
              <a:t>David Kelly </a:t>
            </a:r>
          </a:p>
          <a:p>
            <a:r>
              <a:rPr lang="en-US" dirty="0" smtClean="0"/>
              <a:t>Advisor</a:t>
            </a:r>
            <a:r>
              <a:rPr lang="en-US" dirty="0" smtClean="0"/>
              <a:t>: </a:t>
            </a:r>
            <a:r>
              <a:rPr lang="en-US" dirty="0" smtClean="0"/>
              <a:t>Dr. Michael West</a:t>
            </a:r>
            <a:endParaRPr lang="en-US" dirty="0"/>
          </a:p>
        </p:txBody>
      </p:sp>
      <p:sp>
        <p:nvSpPr>
          <p:cNvPr id="6" name="TextBox 5"/>
          <p:cNvSpPr txBox="1"/>
          <p:nvPr/>
        </p:nvSpPr>
        <p:spPr>
          <a:xfrm>
            <a:off x="6768935" y="419199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298088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Milky Way</a:t>
            </a:r>
            <a:endParaRPr lang="en-US" dirty="0"/>
          </a:p>
        </p:txBody>
      </p:sp>
      <p:sp>
        <p:nvSpPr>
          <p:cNvPr id="42" name="TextBox 41"/>
          <p:cNvSpPr txBox="1"/>
          <p:nvPr/>
        </p:nvSpPr>
        <p:spPr>
          <a:xfrm>
            <a:off x="8143578" y="879003"/>
            <a:ext cx="2593298" cy="2062103"/>
          </a:xfrm>
          <a:prstGeom prst="rect">
            <a:avLst/>
          </a:prstGeom>
          <a:noFill/>
        </p:spPr>
        <p:txBody>
          <a:bodyPr wrap="square" rtlCol="0">
            <a:spAutoFit/>
          </a:bodyPr>
          <a:lstStyle/>
          <a:p>
            <a:r>
              <a:rPr lang="en-US" sz="2400" dirty="0" smtClean="0"/>
              <a:t>Description</a:t>
            </a:r>
            <a:endParaRPr lang="en-US" sz="2400" dirty="0" smtClean="0"/>
          </a:p>
          <a:p>
            <a:endParaRPr lang="en-US" sz="2400" dirty="0" smtClean="0"/>
          </a:p>
          <a:p>
            <a:pPr marL="342900" indent="-342900">
              <a:buFont typeface="Wingdings" charset="2"/>
              <a:buChar char="§"/>
            </a:pPr>
            <a:r>
              <a:rPr lang="en-US" sz="1600" dirty="0" smtClean="0"/>
              <a:t>Our home galaxy</a:t>
            </a:r>
            <a:endParaRPr lang="en-US" sz="1600" dirty="0" smtClean="0"/>
          </a:p>
          <a:p>
            <a:pPr marL="342900" indent="-342900">
              <a:buFont typeface="Wingdings" charset="2"/>
              <a:buChar char="§"/>
            </a:pPr>
            <a:r>
              <a:rPr lang="en-US" sz="1600" dirty="0" smtClean="0"/>
              <a:t>About 400 Billion stars</a:t>
            </a:r>
            <a:endParaRPr lang="en-US" sz="1600" dirty="0" smtClean="0"/>
          </a:p>
          <a:p>
            <a:pPr marL="342900" indent="-342900">
              <a:buFont typeface="Wingdings" charset="2"/>
              <a:buChar char="§"/>
            </a:pPr>
            <a:r>
              <a:rPr lang="en-US" sz="1600" dirty="0" smtClean="0"/>
              <a:t>About 180 </a:t>
            </a:r>
            <a:r>
              <a:rPr lang="en-US" sz="1600" dirty="0" err="1" smtClean="0"/>
              <a:t>kly</a:t>
            </a:r>
            <a:r>
              <a:rPr lang="en-US" sz="1600" dirty="0" smtClean="0"/>
              <a:t> diameter</a:t>
            </a:r>
          </a:p>
          <a:p>
            <a:pPr marL="342900" indent="-342900">
              <a:buFont typeface="Wingdings" charset="2"/>
              <a:buChar char="§"/>
            </a:pPr>
            <a:endParaRPr lang="en-US" sz="1600" dirty="0" smtClean="0"/>
          </a:p>
          <a:p>
            <a:pPr lvl="1"/>
            <a:endParaRPr lang="en-US" sz="1600" dirty="0" smtClean="0"/>
          </a:p>
        </p:txBody>
      </p:sp>
      <p:grpSp>
        <p:nvGrpSpPr>
          <p:cNvPr id="47" name="Group 46"/>
          <p:cNvGrpSpPr/>
          <p:nvPr/>
        </p:nvGrpSpPr>
        <p:grpSpPr>
          <a:xfrm>
            <a:off x="1005396" y="1529402"/>
            <a:ext cx="5952045" cy="4281809"/>
            <a:chOff x="1005396" y="1529402"/>
            <a:chExt cx="5952045" cy="4281809"/>
          </a:xfrm>
        </p:grpSpPr>
        <p:pic>
          <p:nvPicPr>
            <p:cNvPr id="3" name="Picture 2" descr="Gaia_GDR1_Sky_Map_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396" y="1529402"/>
              <a:ext cx="5952045" cy="3720028"/>
            </a:xfrm>
            <a:prstGeom prst="rect">
              <a:avLst/>
            </a:prstGeom>
          </p:spPr>
        </p:pic>
        <p:sp>
          <p:nvSpPr>
            <p:cNvPr id="6" name="TextBox 5"/>
            <p:cNvSpPr txBox="1"/>
            <p:nvPr/>
          </p:nvSpPr>
          <p:spPr>
            <a:xfrm>
              <a:off x="1005396" y="5257213"/>
              <a:ext cx="4699604" cy="553998"/>
            </a:xfrm>
            <a:prstGeom prst="rect">
              <a:avLst/>
            </a:prstGeom>
            <a:noFill/>
          </p:spPr>
          <p:txBody>
            <a:bodyPr wrap="square" rtlCol="0">
              <a:spAutoFit/>
            </a:bodyPr>
            <a:lstStyle/>
            <a:p>
              <a:r>
                <a:rPr lang="en-US" sz="1000" dirty="0"/>
                <a:t>Date: 14 September 2016</a:t>
              </a:r>
            </a:p>
            <a:p>
              <a:r>
                <a:rPr lang="en-US" sz="1000" dirty="0"/>
                <a:t>Satellite: Gaia</a:t>
              </a:r>
            </a:p>
            <a:p>
              <a:r>
                <a:rPr lang="en-US" sz="1000" dirty="0"/>
                <a:t>Copyright: ESA/Gaia/DPAC</a:t>
              </a:r>
            </a:p>
          </p:txBody>
        </p:sp>
      </p:grpSp>
      <p:grpSp>
        <p:nvGrpSpPr>
          <p:cNvPr id="45" name="Group 44"/>
          <p:cNvGrpSpPr/>
          <p:nvPr/>
        </p:nvGrpSpPr>
        <p:grpSpPr>
          <a:xfrm>
            <a:off x="5323877" y="4104859"/>
            <a:ext cx="3630499" cy="1652100"/>
            <a:chOff x="5323877" y="4104859"/>
            <a:chExt cx="3630499" cy="1652100"/>
          </a:xfrm>
        </p:grpSpPr>
        <p:sp>
          <p:nvSpPr>
            <p:cNvPr id="34" name="TextBox 33"/>
            <p:cNvSpPr txBox="1"/>
            <p:nvPr/>
          </p:nvSpPr>
          <p:spPr>
            <a:xfrm>
              <a:off x="8143577" y="5387627"/>
              <a:ext cx="810799" cy="369332"/>
            </a:xfrm>
            <a:prstGeom prst="rect">
              <a:avLst/>
            </a:prstGeom>
            <a:noFill/>
          </p:spPr>
          <p:txBody>
            <a:bodyPr wrap="square" rtlCol="0">
              <a:spAutoFit/>
            </a:bodyPr>
            <a:lstStyle/>
            <a:p>
              <a:r>
                <a:rPr lang="en-US" dirty="0" smtClean="0"/>
                <a:t>LMC</a:t>
              </a:r>
              <a:endParaRPr lang="en-US" dirty="0"/>
            </a:p>
          </p:txBody>
        </p:sp>
        <p:cxnSp>
          <p:nvCxnSpPr>
            <p:cNvPr id="39" name="Straight Arrow Connector 38"/>
            <p:cNvCxnSpPr/>
            <p:nvPr/>
          </p:nvCxnSpPr>
          <p:spPr>
            <a:xfrm flipH="1" flipV="1">
              <a:off x="5323877" y="4104859"/>
              <a:ext cx="2719668" cy="1488011"/>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4823561" y="4245963"/>
            <a:ext cx="4130815" cy="2077165"/>
            <a:chOff x="4823561" y="4245963"/>
            <a:chExt cx="4130815" cy="2077165"/>
          </a:xfrm>
        </p:grpSpPr>
        <p:sp>
          <p:nvSpPr>
            <p:cNvPr id="40" name="TextBox 39"/>
            <p:cNvSpPr txBox="1"/>
            <p:nvPr/>
          </p:nvSpPr>
          <p:spPr>
            <a:xfrm>
              <a:off x="8143577" y="5953796"/>
              <a:ext cx="810799" cy="369332"/>
            </a:xfrm>
            <a:prstGeom prst="rect">
              <a:avLst/>
            </a:prstGeom>
            <a:noFill/>
          </p:spPr>
          <p:txBody>
            <a:bodyPr wrap="square" rtlCol="0">
              <a:spAutoFit/>
            </a:bodyPr>
            <a:lstStyle/>
            <a:p>
              <a:r>
                <a:rPr lang="en-US" dirty="0" smtClean="0"/>
                <a:t>SMC</a:t>
              </a:r>
              <a:endParaRPr lang="en-US" dirty="0"/>
            </a:p>
          </p:txBody>
        </p:sp>
        <p:cxnSp>
          <p:nvCxnSpPr>
            <p:cNvPr id="43" name="Straight Arrow Connector 42"/>
            <p:cNvCxnSpPr/>
            <p:nvPr/>
          </p:nvCxnSpPr>
          <p:spPr>
            <a:xfrm flipH="1" flipV="1">
              <a:off x="4823561" y="4245963"/>
              <a:ext cx="3320017" cy="1885670"/>
            </a:xfrm>
            <a:prstGeom prst="straightConnector1">
              <a:avLst/>
            </a:prstGeom>
            <a:ln>
              <a:solidFill>
                <a:srgbClr val="E28394"/>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7536346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Gaia</a:t>
            </a:r>
            <a:endParaRPr lang="en-US" dirty="0"/>
          </a:p>
        </p:txBody>
      </p:sp>
      <p:grpSp>
        <p:nvGrpSpPr>
          <p:cNvPr id="11" name="Group 10"/>
          <p:cNvGrpSpPr/>
          <p:nvPr/>
        </p:nvGrpSpPr>
        <p:grpSpPr>
          <a:xfrm>
            <a:off x="6879656" y="384314"/>
            <a:ext cx="3746500" cy="2866886"/>
            <a:chOff x="7226300" y="1092200"/>
            <a:chExt cx="3746500" cy="2866886"/>
          </a:xfrm>
        </p:grpSpPr>
        <p:pic>
          <p:nvPicPr>
            <p:cNvPr id="6" name="Picture 5" descr="Gaia_spacecraft_295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300" y="1092200"/>
              <a:ext cx="3746500" cy="2159000"/>
            </a:xfrm>
            <a:prstGeom prst="rect">
              <a:avLst/>
            </a:prstGeom>
          </p:spPr>
        </p:pic>
        <p:sp>
          <p:nvSpPr>
            <p:cNvPr id="10" name="TextBox 9"/>
            <p:cNvSpPr txBox="1"/>
            <p:nvPr/>
          </p:nvSpPr>
          <p:spPr>
            <a:xfrm>
              <a:off x="7226300" y="3251200"/>
              <a:ext cx="1526606" cy="707886"/>
            </a:xfrm>
            <a:prstGeom prst="rect">
              <a:avLst/>
            </a:prstGeom>
            <a:noFill/>
          </p:spPr>
          <p:txBody>
            <a:bodyPr wrap="square" rtlCol="0">
              <a:spAutoFit/>
            </a:bodyPr>
            <a:lstStyle/>
            <a:p>
              <a:r>
                <a:rPr lang="en-US" sz="1000" dirty="0"/>
                <a:t>Artist's impression of Gaia.</a:t>
              </a:r>
            </a:p>
            <a:p>
              <a:r>
                <a:rPr lang="en-US" sz="1000" dirty="0"/>
                <a:t>Credit: ESA/ATG </a:t>
              </a:r>
              <a:r>
                <a:rPr lang="en-US" sz="1000" dirty="0" err="1"/>
                <a:t>medialab</a:t>
              </a:r>
              <a:endParaRPr lang="en-US" sz="1000" dirty="0"/>
            </a:p>
          </p:txBody>
        </p:sp>
      </p:grpSp>
      <p:grpSp>
        <p:nvGrpSpPr>
          <p:cNvPr id="33" name="Group 32"/>
          <p:cNvGrpSpPr/>
          <p:nvPr/>
        </p:nvGrpSpPr>
        <p:grpSpPr>
          <a:xfrm>
            <a:off x="1371600" y="2851090"/>
            <a:ext cx="3746500" cy="3524310"/>
            <a:chOff x="1371600" y="2835862"/>
            <a:chExt cx="3746500" cy="3524310"/>
          </a:xfrm>
        </p:grpSpPr>
        <p:pic>
          <p:nvPicPr>
            <p:cNvPr id="8" name="Picture 7" descr="Gaia_L2_295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835862"/>
              <a:ext cx="3746500" cy="3124200"/>
            </a:xfrm>
            <a:prstGeom prst="rect">
              <a:avLst/>
            </a:prstGeom>
          </p:spPr>
        </p:pic>
        <p:sp>
          <p:nvSpPr>
            <p:cNvPr id="12" name="TextBox 11"/>
            <p:cNvSpPr txBox="1"/>
            <p:nvPr/>
          </p:nvSpPr>
          <p:spPr>
            <a:xfrm>
              <a:off x="1371600" y="5960062"/>
              <a:ext cx="2360466" cy="400110"/>
            </a:xfrm>
            <a:prstGeom prst="rect">
              <a:avLst/>
            </a:prstGeom>
            <a:noFill/>
          </p:spPr>
          <p:txBody>
            <a:bodyPr wrap="square" rtlCol="0">
              <a:spAutoFit/>
            </a:bodyPr>
            <a:lstStyle/>
            <a:p>
              <a:r>
                <a:rPr lang="en-US" sz="1000" dirty="0"/>
                <a:t>The second </a:t>
              </a:r>
              <a:r>
                <a:rPr lang="en-US" sz="1000" dirty="0" err="1"/>
                <a:t>Lagrangian</a:t>
              </a:r>
              <a:r>
                <a:rPr lang="en-US" sz="1000" dirty="0"/>
                <a:t> point, L2. Credit: ESA</a:t>
              </a:r>
            </a:p>
          </p:txBody>
        </p:sp>
      </p:grpSp>
      <p:sp>
        <p:nvSpPr>
          <p:cNvPr id="46" name="TextBox 45"/>
          <p:cNvSpPr txBox="1"/>
          <p:nvPr/>
        </p:nvSpPr>
        <p:spPr>
          <a:xfrm>
            <a:off x="6523142" y="4454272"/>
            <a:ext cx="4517860" cy="1754327"/>
          </a:xfrm>
          <a:prstGeom prst="rect">
            <a:avLst/>
          </a:prstGeom>
          <a:noFill/>
        </p:spPr>
        <p:txBody>
          <a:bodyPr wrap="square" rtlCol="0">
            <a:spAutoFit/>
          </a:bodyPr>
          <a:lstStyle/>
          <a:p>
            <a:r>
              <a:rPr lang="en-US" dirty="0" smtClean="0"/>
              <a:t>Description</a:t>
            </a:r>
          </a:p>
          <a:p>
            <a:endParaRPr lang="en-US" dirty="0"/>
          </a:p>
          <a:p>
            <a:pPr marL="285750" indent="-285750">
              <a:buFont typeface="Wingdings" charset="2"/>
              <a:buChar char="§"/>
            </a:pPr>
            <a:r>
              <a:rPr lang="en-US" dirty="0" smtClean="0"/>
              <a:t>Launched in December 2013</a:t>
            </a:r>
          </a:p>
          <a:p>
            <a:pPr marL="285750" indent="-285750">
              <a:buFont typeface="Wingdings" charset="2"/>
              <a:buChar char="§"/>
            </a:pPr>
            <a:r>
              <a:rPr lang="en-US" dirty="0" smtClean="0"/>
              <a:t>5 years of operation</a:t>
            </a:r>
          </a:p>
          <a:p>
            <a:pPr marL="285750" indent="-285750">
              <a:buFont typeface="Wingdings" charset="2"/>
              <a:buChar char="§"/>
            </a:pPr>
            <a:r>
              <a:rPr lang="en-US" dirty="0" smtClean="0"/>
              <a:t>Observation of of over a billion stars</a:t>
            </a:r>
          </a:p>
          <a:p>
            <a:pPr marL="285750" indent="-285750">
              <a:buFont typeface="Wingdings" charset="2"/>
              <a:buChar char="§"/>
            </a:pPr>
            <a:endParaRPr lang="en-US" dirty="0" smtClean="0"/>
          </a:p>
        </p:txBody>
      </p:sp>
    </p:spTree>
    <p:extLst>
      <p:ext uri="{BB962C8B-B14F-4D97-AF65-F5344CB8AC3E}">
        <p14:creationId xmlns:p14="http://schemas.microsoft.com/office/powerpoint/2010/main" val="1356789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083" y="309819"/>
            <a:ext cx="9601200" cy="1485900"/>
          </a:xfrm>
        </p:spPr>
        <p:txBody>
          <a:bodyPr/>
          <a:lstStyle/>
          <a:p>
            <a:r>
              <a:rPr lang="en-US" dirty="0" smtClean="0"/>
              <a:t>Project Purpose and Methods</a:t>
            </a:r>
            <a:endParaRPr lang="en-US" dirty="0"/>
          </a:p>
        </p:txBody>
      </p:sp>
      <p:sp>
        <p:nvSpPr>
          <p:cNvPr id="4" name="TextBox 3"/>
          <p:cNvSpPr txBox="1"/>
          <p:nvPr/>
        </p:nvSpPr>
        <p:spPr>
          <a:xfrm>
            <a:off x="1218718" y="1491077"/>
            <a:ext cx="4517860" cy="1477328"/>
          </a:xfrm>
          <a:prstGeom prst="rect">
            <a:avLst/>
          </a:prstGeom>
          <a:noFill/>
        </p:spPr>
        <p:txBody>
          <a:bodyPr wrap="square" rtlCol="0">
            <a:spAutoFit/>
          </a:bodyPr>
          <a:lstStyle/>
          <a:p>
            <a:r>
              <a:rPr lang="en-US" dirty="0" smtClean="0"/>
              <a:t>Purpose</a:t>
            </a:r>
          </a:p>
          <a:p>
            <a:endParaRPr lang="en-US" dirty="0"/>
          </a:p>
          <a:p>
            <a:pPr marL="285750" indent="-285750">
              <a:buFont typeface="Wingdings" charset="2"/>
              <a:buChar char="§"/>
            </a:pPr>
            <a:r>
              <a:rPr lang="en-US" dirty="0" smtClean="0"/>
              <a:t>Actuate densities of LMC and SMC</a:t>
            </a:r>
          </a:p>
          <a:p>
            <a:pPr marL="285750" indent="-285750">
              <a:buFont typeface="Wingdings" charset="2"/>
              <a:buChar char="§"/>
            </a:pPr>
            <a:r>
              <a:rPr lang="en-US" dirty="0" smtClean="0"/>
              <a:t>Finding hidden structures</a:t>
            </a:r>
          </a:p>
          <a:p>
            <a:pPr marL="285750" indent="-285750">
              <a:buFont typeface="Wingdings" charset="2"/>
              <a:buChar char="§"/>
            </a:pPr>
            <a:endParaRPr lang="en-US" dirty="0" smtClean="0"/>
          </a:p>
        </p:txBody>
      </p:sp>
      <p:sp>
        <p:nvSpPr>
          <p:cNvPr id="17" name="TextBox 16"/>
          <p:cNvSpPr txBox="1"/>
          <p:nvPr/>
        </p:nvSpPr>
        <p:spPr>
          <a:xfrm>
            <a:off x="1371118" y="3182798"/>
            <a:ext cx="4517860" cy="3139321"/>
          </a:xfrm>
          <a:prstGeom prst="rect">
            <a:avLst/>
          </a:prstGeom>
          <a:noFill/>
        </p:spPr>
        <p:txBody>
          <a:bodyPr wrap="square" rtlCol="0">
            <a:spAutoFit/>
          </a:bodyPr>
          <a:lstStyle/>
          <a:p>
            <a:r>
              <a:rPr lang="en-US" dirty="0" smtClean="0"/>
              <a:t>Methods</a:t>
            </a:r>
          </a:p>
          <a:p>
            <a:endParaRPr lang="en-US" dirty="0"/>
          </a:p>
          <a:p>
            <a:pPr marL="285750" indent="-285750">
              <a:buFont typeface="Wingdings" charset="2"/>
              <a:buChar char="§"/>
            </a:pPr>
            <a:r>
              <a:rPr lang="en-US" dirty="0"/>
              <a:t>C</a:t>
            </a:r>
            <a:r>
              <a:rPr lang="en-US" dirty="0" smtClean="0"/>
              <a:t>hoosing </a:t>
            </a:r>
            <a:r>
              <a:rPr lang="en-US" dirty="0"/>
              <a:t>a large, </a:t>
            </a:r>
            <a:endParaRPr lang="en-US" dirty="0" smtClean="0"/>
          </a:p>
          <a:p>
            <a:pPr marL="285750" indent="-285750">
              <a:buFont typeface="Wingdings" charset="2"/>
              <a:buChar char="§"/>
            </a:pPr>
            <a:r>
              <a:rPr lang="en-US" dirty="0" smtClean="0"/>
              <a:t>homogeneous </a:t>
            </a:r>
            <a:r>
              <a:rPr lang="en-US" dirty="0"/>
              <a:t>unbiased sample of stars with accurate positions, </a:t>
            </a:r>
            <a:endParaRPr lang="en-US" dirty="0" smtClean="0"/>
          </a:p>
          <a:p>
            <a:pPr marL="285750" indent="-285750">
              <a:buFont typeface="Wingdings" charset="2"/>
              <a:buChar char="§"/>
            </a:pPr>
            <a:r>
              <a:rPr lang="en-US" dirty="0"/>
              <a:t>G</a:t>
            </a:r>
            <a:r>
              <a:rPr lang="en-US" dirty="0" smtClean="0"/>
              <a:t>etting </a:t>
            </a:r>
            <a:r>
              <a:rPr lang="en-US" dirty="0"/>
              <a:t>an estimated density of stars using a </a:t>
            </a:r>
            <a:r>
              <a:rPr lang="en-US" dirty="0" err="1"/>
              <a:t>voronoi</a:t>
            </a:r>
            <a:r>
              <a:rPr lang="en-US" dirty="0"/>
              <a:t> tessellation, and </a:t>
            </a:r>
            <a:endParaRPr lang="en-US" dirty="0" smtClean="0"/>
          </a:p>
          <a:p>
            <a:pPr marL="285750" indent="-285750">
              <a:buFont typeface="Wingdings" charset="2"/>
              <a:buChar char="§"/>
            </a:pPr>
            <a:r>
              <a:rPr lang="en-US" dirty="0"/>
              <a:t>U</a:t>
            </a:r>
            <a:r>
              <a:rPr lang="en-US" dirty="0" smtClean="0"/>
              <a:t>sing </a:t>
            </a:r>
            <a:r>
              <a:rPr lang="en-US" dirty="0"/>
              <a:t>that to subtract the star counts in the Milky Way until the excess of the </a:t>
            </a:r>
            <a:r>
              <a:rPr lang="en-US" dirty="0" err="1"/>
              <a:t>Magellanic</a:t>
            </a:r>
            <a:r>
              <a:rPr lang="en-US" dirty="0"/>
              <a:t> clouds are left. </a:t>
            </a:r>
            <a:endParaRPr lang="en-US" dirty="0"/>
          </a:p>
          <a:p>
            <a:pPr marL="285750" indent="-285750">
              <a:buFont typeface="Wingdings" charset="2"/>
              <a:buChar char="§"/>
            </a:pPr>
            <a:endParaRPr lang="en-US" dirty="0" smtClean="0"/>
          </a:p>
        </p:txBody>
      </p:sp>
    </p:spTree>
    <p:extLst>
      <p:ext uri="{BB962C8B-B14F-4D97-AF65-F5344CB8AC3E}">
        <p14:creationId xmlns:p14="http://schemas.microsoft.com/office/powerpoint/2010/main" val="133679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081" y="294651"/>
            <a:ext cx="9601200" cy="1485900"/>
          </a:xfrm>
        </p:spPr>
        <p:txBody>
          <a:bodyPr/>
          <a:lstStyle/>
          <a:p>
            <a:r>
              <a:rPr lang="en-US" dirty="0" err="1" smtClean="0"/>
              <a:t>Voronoi</a:t>
            </a:r>
            <a:r>
              <a:rPr lang="en-US" dirty="0" smtClean="0"/>
              <a:t> Tessellation </a:t>
            </a:r>
            <a:endParaRPr lang="en-US" dirty="0"/>
          </a:p>
        </p:txBody>
      </p:sp>
      <p:pic>
        <p:nvPicPr>
          <p:cNvPr id="3" name="Picture 2" descr="vo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91" y="1626619"/>
            <a:ext cx="5207000" cy="3873500"/>
          </a:xfrm>
          <a:prstGeom prst="rect">
            <a:avLst/>
          </a:prstGeom>
          <a:ln>
            <a:solidFill>
              <a:schemeClr val="tx1"/>
            </a:solidFill>
          </a:ln>
        </p:spPr>
      </p:pic>
      <p:sp>
        <p:nvSpPr>
          <p:cNvPr id="4" name="TextBox 3"/>
          <p:cNvSpPr txBox="1"/>
          <p:nvPr/>
        </p:nvSpPr>
        <p:spPr>
          <a:xfrm>
            <a:off x="7851116" y="2078085"/>
            <a:ext cx="3694642" cy="2585323"/>
          </a:xfrm>
          <a:prstGeom prst="rect">
            <a:avLst/>
          </a:prstGeom>
          <a:noFill/>
        </p:spPr>
        <p:txBody>
          <a:bodyPr wrap="square" rtlCol="0">
            <a:spAutoFit/>
          </a:bodyPr>
          <a:lstStyle/>
          <a:p>
            <a:endParaRPr lang="en-US" dirty="0" smtClean="0"/>
          </a:p>
          <a:p>
            <a:pPr marL="285750" indent="-285750">
              <a:buFont typeface="Wingdings" charset="2"/>
              <a:buChar char="§"/>
            </a:pPr>
            <a:r>
              <a:rPr lang="en-US" dirty="0" err="1" smtClean="0"/>
              <a:t>Voronoi</a:t>
            </a:r>
            <a:r>
              <a:rPr lang="en-US" dirty="0" smtClean="0"/>
              <a:t> </a:t>
            </a:r>
            <a:r>
              <a:rPr lang="en-US" dirty="0"/>
              <a:t>tessellations find regions closer to a particular star than any other star. </a:t>
            </a:r>
            <a:endParaRPr lang="en-US" dirty="0" smtClean="0"/>
          </a:p>
          <a:p>
            <a:pPr marL="285750" indent="-285750">
              <a:buFont typeface="Wingdings" charset="2"/>
              <a:buChar char="§"/>
            </a:pPr>
            <a:r>
              <a:rPr lang="en-US" dirty="0" smtClean="0"/>
              <a:t>The </a:t>
            </a:r>
            <a:r>
              <a:rPr lang="en-US" dirty="0"/>
              <a:t>stars are all contained in </a:t>
            </a:r>
            <a:r>
              <a:rPr lang="en-US" dirty="0" smtClean="0"/>
              <a:t>individual </a:t>
            </a:r>
            <a:r>
              <a:rPr lang="en-US" dirty="0" err="1" smtClean="0"/>
              <a:t>voronoi</a:t>
            </a:r>
            <a:r>
              <a:rPr lang="en-US" dirty="0" smtClean="0"/>
              <a:t> </a:t>
            </a:r>
            <a:r>
              <a:rPr lang="en-US" dirty="0"/>
              <a:t>cells which have an area.</a:t>
            </a:r>
            <a:br>
              <a:rPr lang="en-US" dirty="0"/>
            </a:br>
            <a:endParaRPr lang="en-US" dirty="0"/>
          </a:p>
          <a:p>
            <a:endParaRPr lang="en-US" dirty="0"/>
          </a:p>
        </p:txBody>
      </p:sp>
    </p:spTree>
    <p:extLst>
      <p:ext uri="{BB962C8B-B14F-4D97-AF65-F5344CB8AC3E}">
        <p14:creationId xmlns:p14="http://schemas.microsoft.com/office/powerpoint/2010/main" val="1019475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194804"/>
          </a:xfrm>
        </p:spPr>
        <p:txBody>
          <a:bodyPr/>
          <a:lstStyle/>
          <a:p>
            <a:r>
              <a:rPr lang="en-US" dirty="0" err="1" smtClean="0"/>
              <a:t>Voronoi</a:t>
            </a:r>
            <a:r>
              <a:rPr lang="en-US" dirty="0" smtClean="0"/>
              <a:t> Example</a:t>
            </a:r>
            <a:endParaRPr lang="en-US" dirty="0"/>
          </a:p>
        </p:txBody>
      </p:sp>
      <p:sp>
        <p:nvSpPr>
          <p:cNvPr id="59" name="TextBox 58"/>
          <p:cNvSpPr txBox="1"/>
          <p:nvPr/>
        </p:nvSpPr>
        <p:spPr>
          <a:xfrm>
            <a:off x="2781412" y="6017890"/>
            <a:ext cx="2965809" cy="369332"/>
          </a:xfrm>
          <a:prstGeom prst="rect">
            <a:avLst/>
          </a:prstGeom>
          <a:noFill/>
        </p:spPr>
        <p:txBody>
          <a:bodyPr wrap="square" rtlCol="0">
            <a:spAutoFit/>
          </a:bodyPr>
          <a:lstStyle/>
          <a:p>
            <a:r>
              <a:rPr lang="en-US" dirty="0" smtClean="0"/>
              <a:t>Density of Airports in the US</a:t>
            </a:r>
            <a:endParaRPr lang="en-US" dirty="0"/>
          </a:p>
        </p:txBody>
      </p:sp>
      <p:pic>
        <p:nvPicPr>
          <p:cNvPr id="5" name="Picture 4" descr="QuaN4V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30527"/>
            <a:ext cx="5696970" cy="3560606"/>
          </a:xfrm>
          <a:prstGeom prst="rect">
            <a:avLst/>
          </a:prstGeom>
          <a:ln>
            <a:solidFill>
              <a:srgbClr val="000000"/>
            </a:solidFill>
          </a:ln>
        </p:spPr>
      </p:pic>
    </p:spTree>
    <p:extLst>
      <p:ext uri="{BB962C8B-B14F-4D97-AF65-F5344CB8AC3E}">
        <p14:creationId xmlns:p14="http://schemas.microsoft.com/office/powerpoint/2010/main" val="11501156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Works</a:t>
            </a:r>
            <a:endParaRPr lang="en-US" dirty="0"/>
          </a:p>
        </p:txBody>
      </p:sp>
      <p:sp>
        <p:nvSpPr>
          <p:cNvPr id="6" name="Content Placeholder 2"/>
          <p:cNvSpPr>
            <a:spLocks noGrp="1"/>
          </p:cNvSpPr>
          <p:nvPr>
            <p:ph idx="1"/>
          </p:nvPr>
        </p:nvSpPr>
        <p:spPr>
          <a:xfrm>
            <a:off x="1498896" y="1715776"/>
            <a:ext cx="3162925" cy="3695700"/>
          </a:xfrm>
        </p:spPr>
        <p:txBody>
          <a:bodyPr/>
          <a:lstStyle/>
          <a:p>
            <a:r>
              <a:rPr lang="en-US" dirty="0" smtClean="0"/>
              <a:t>Finish coding the density map</a:t>
            </a:r>
            <a:endParaRPr lang="en-US" dirty="0" smtClean="0"/>
          </a:p>
          <a:p>
            <a:r>
              <a:rPr lang="en-US" dirty="0" smtClean="0"/>
              <a:t>Add Nearest Neighbor and Bayesian statistics for comparison</a:t>
            </a:r>
          </a:p>
          <a:p>
            <a:r>
              <a:rPr lang="en-US" dirty="0" smtClean="0"/>
              <a:t>Recreate and compare with popular methods of NGC density estimation</a:t>
            </a:r>
          </a:p>
          <a:p>
            <a:endParaRPr lang="en-US" dirty="0"/>
          </a:p>
          <a:p>
            <a:endParaRPr lang="en-US" dirty="0"/>
          </a:p>
        </p:txBody>
      </p:sp>
    </p:spTree>
    <p:extLst>
      <p:ext uri="{BB962C8B-B14F-4D97-AF65-F5344CB8AC3E}">
        <p14:creationId xmlns:p14="http://schemas.microsoft.com/office/powerpoint/2010/main" val="1821068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11" name="Picture 10" descr="93523622_722fc5485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284" y="2171700"/>
            <a:ext cx="3333954" cy="3894806"/>
          </a:xfrm>
          <a:prstGeom prst="rect">
            <a:avLst/>
          </a:prstGeom>
          <a:ln>
            <a:solidFill>
              <a:srgbClr val="000000"/>
            </a:solidFill>
          </a:ln>
        </p:spPr>
      </p:pic>
    </p:spTree>
    <p:extLst>
      <p:ext uri="{BB962C8B-B14F-4D97-AF65-F5344CB8AC3E}">
        <p14:creationId xmlns:p14="http://schemas.microsoft.com/office/powerpoint/2010/main" val="1358778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majorFont>
      <a:minorFont>
        <a:latin typeface="Franklin Gothic Book"/>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14323</TotalTime>
  <Words>492</Words>
  <Application>Microsoft Macintosh PowerPoint</Application>
  <PresentationFormat>Custom</PresentationFormat>
  <Paragraphs>60</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Crop</vt:lpstr>
      <vt:lpstr>Mapping the extent of the LMC and SMC with Gaia</vt:lpstr>
      <vt:lpstr>Milky Way</vt:lpstr>
      <vt:lpstr>Gaia</vt:lpstr>
      <vt:lpstr>Project Purpose and Methods</vt:lpstr>
      <vt:lpstr>Voronoi Tessellation </vt:lpstr>
      <vt:lpstr>Voronoi Example</vt:lpstr>
      <vt:lpstr>Future Works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 Carlo simulations for Langmuir monolayers</dc:title>
  <dc:creator>Kyle Busse</dc:creator>
  <cp:lastModifiedBy>David</cp:lastModifiedBy>
  <cp:revision>132</cp:revision>
  <dcterms:created xsi:type="dcterms:W3CDTF">2015-11-12T12:38:14Z</dcterms:created>
  <dcterms:modified xsi:type="dcterms:W3CDTF">2017-09-05T21:12:41Z</dcterms:modified>
</cp:coreProperties>
</file>