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631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961e67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961e67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961e67b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961e67b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2961e67b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2961e67b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2961e67b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2961e67b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2961e67b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2961e67b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2961e67b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2961e67b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2961e67b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2961e67b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2961e67b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2961e67b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2961e67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2961e67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CCE5E8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CCE5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4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CCE5E8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CCE5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31000">
              <a:schemeClr val="dk1"/>
            </a:gs>
            <a:gs pos="62000">
              <a:srgbClr val="23213E"/>
            </a:gs>
            <a:gs pos="100000">
              <a:srgbClr val="50546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5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318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Screen Shot 2017-08-04 at 9.07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0700"/>
            <a:ext cx="5334050" cy="43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30300" y="0"/>
            <a:ext cx="8813700" cy="171516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Laboratory Experiments of Ices Relevant to Outer Solar System Bodies</a:t>
            </a:r>
            <a:endParaRPr sz="36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209275" y="2043650"/>
            <a:ext cx="3777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Anna Engle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Jennifer Hanley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7190" y="4063812"/>
            <a:ext cx="1607834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6675" y="4383224"/>
            <a:ext cx="858200" cy="59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 descr="Screen Shot 2017-08-04 at 9.07.1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09950" y="840700"/>
            <a:ext cx="5334050" cy="43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184950" y="545950"/>
            <a:ext cx="8774100" cy="31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Jennifer Hanley, Lowell Observatory, Research Advisor</a:t>
            </a:r>
            <a:endParaRPr sz="27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Will Grundy, Lowell Observatory</a:t>
            </a:r>
            <a:endParaRPr sz="27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Stephen Tegler, NAU</a:t>
            </a:r>
            <a:endParaRPr sz="27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Gerrick Lindberg, NAU</a:t>
            </a:r>
            <a:endParaRPr sz="27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015" y="4037512"/>
            <a:ext cx="1607834" cy="9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500" y="4356924"/>
            <a:ext cx="858200" cy="59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394675" y="998418"/>
            <a:ext cx="46323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700" dirty="0">
                <a:latin typeface="Arial"/>
                <a:ea typeface="Arial"/>
                <a:cs typeface="Arial"/>
                <a:sym typeface="Arial"/>
              </a:rPr>
              <a:t>Outer Solar System bodies, such as Pluto, contain a mixture of carbon monoxide (CO) and nitrogen (N</a:t>
            </a:r>
            <a:r>
              <a:rPr lang="en" sz="2700" baseline="-25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700" dirty="0">
                <a:latin typeface="Arial"/>
                <a:ea typeface="Arial"/>
                <a:cs typeface="Arial"/>
                <a:sym typeface="Arial"/>
              </a:rPr>
              <a:t>) ices on the surface.</a:t>
            </a:r>
            <a:r>
              <a:rPr lang="en" dirty="0"/>
              <a:t> </a:t>
            </a:r>
            <a:endParaRPr dirty="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975" y="107488"/>
            <a:ext cx="3563826" cy="233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975" y="2571138"/>
            <a:ext cx="3563814" cy="24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420975" y="940650"/>
            <a:ext cx="4632300" cy="32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Pluto’s Tombaugh Regio, and in particular the convective cells of Sputnik Planitia, shows significant signs of CO-N</a:t>
            </a:r>
            <a:r>
              <a:rPr lang="en" sz="2700" baseline="-25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700">
                <a:latin typeface="Arial"/>
                <a:ea typeface="Arial"/>
                <a:cs typeface="Arial"/>
                <a:sym typeface="Arial"/>
              </a:rPr>
              <a:t> composition.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975" y="107488"/>
            <a:ext cx="3563826" cy="233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975" y="2571138"/>
            <a:ext cx="3563814" cy="24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420975" y="940650"/>
            <a:ext cx="4632300" cy="32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Pluto’s Tombaugh Regio, and in particular the convective cells of Sputnik Planitia, shows significant signs of CO-N</a:t>
            </a:r>
            <a:r>
              <a:rPr lang="en" sz="2700" baseline="-25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700">
                <a:latin typeface="Arial"/>
                <a:ea typeface="Arial"/>
                <a:cs typeface="Arial"/>
                <a:sym typeface="Arial"/>
              </a:rPr>
              <a:t> composition.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800" y="597824"/>
            <a:ext cx="3792175" cy="39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6807775" y="4277300"/>
            <a:ext cx="2309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Grundy et al., </a:t>
            </a:r>
            <a:r>
              <a:rPr lang="en" sz="1200" i="1"/>
              <a:t>Science</a:t>
            </a:r>
            <a:r>
              <a:rPr lang="en" sz="1200"/>
              <a:t> (2016)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4284584" y="0"/>
            <a:ext cx="4750500" cy="1554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Astrophysical Ice Lab’s Raman spectrometer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7" descr="simple_cell_schematic_raman_cropp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075" y="1879600"/>
            <a:ext cx="5276401" cy="304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25" y="215100"/>
            <a:ext cx="3534977" cy="471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257225" y="0"/>
            <a:ext cx="8813700" cy="90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Probing CO-N</a:t>
            </a:r>
            <a:r>
              <a:rPr lang="en" sz="4500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4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Ices with Raman</a:t>
            </a:r>
            <a:endParaRPr sz="45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25" y="1046550"/>
            <a:ext cx="3952875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8-09-20 at 2.5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30" y="1034275"/>
            <a:ext cx="4099442" cy="37342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22" y="450151"/>
            <a:ext cx="4166209" cy="404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7221950" y="4664310"/>
            <a:ext cx="1802100" cy="47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lt2"/>
                </a:solidFill>
              </a:rPr>
              <a:t>Vetter </a:t>
            </a:r>
            <a:r>
              <a:rPr lang="en" sz="1200" dirty="0">
                <a:solidFill>
                  <a:schemeClr val="lt2"/>
                </a:solidFill>
              </a:rPr>
              <a:t>et al., Low Temp Phys. (2007)</a:t>
            </a:r>
            <a:endParaRPr sz="1200" dirty="0">
              <a:solidFill>
                <a:schemeClr val="lt2"/>
              </a:solidFill>
            </a:endParaRPr>
          </a:p>
        </p:txBody>
      </p:sp>
      <p:pic>
        <p:nvPicPr>
          <p:cNvPr id="5" name="Picture 4" descr="Screen Shot 2018-09-20 at 2.5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79" y="433685"/>
            <a:ext cx="4166208" cy="4059915"/>
          </a:xfrm>
          <a:prstGeom prst="rect">
            <a:avLst/>
          </a:prstGeom>
        </p:spPr>
      </p:pic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061" y="3203731"/>
            <a:ext cx="1131853" cy="5947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46339" y="4715631"/>
            <a:ext cx="1887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1200" dirty="0">
                <a:solidFill>
                  <a:schemeClr val="lt2"/>
                </a:solidFill>
              </a:rPr>
              <a:t>Angwin &amp; Wasserman, J., Chem. Phys. (1966)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1420700" y="0"/>
            <a:ext cx="6077400" cy="10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 sz="3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"/>
          </p:nvPr>
        </p:nvSpPr>
        <p:spPr>
          <a:xfrm>
            <a:off x="99450" y="1012800"/>
            <a:ext cx="8945100" cy="3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Constrain area of liquidus for CO-N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system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Begin experiments on CH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-C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binary and N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-CH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-C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3000" baseline="-2500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ternary systems for application towards potential two-liquid system in Titan’s lakes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Begin modeling molecular dynamics of binary and ternary systems relevant to Titan’s lakes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26500" y="857400"/>
            <a:ext cx="8698800" cy="40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 dirty="0">
                <a:solidFill>
                  <a:schemeClr val="lt2"/>
                </a:solidFill>
              </a:rPr>
              <a:t>It is valuable to explore ice mixtures, such as CO and N2, experimentally especially in regards to outer Solar System bodies.</a:t>
            </a:r>
            <a:endParaRPr sz="3000" dirty="0">
              <a:solidFill>
                <a:schemeClr val="lt2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 dirty="0">
                <a:solidFill>
                  <a:schemeClr val="lt2"/>
                </a:solidFill>
              </a:rPr>
              <a:t>Raman spectroscopy is a viable tool for probing phase transitions.</a:t>
            </a:r>
            <a:endParaRPr sz="3000" dirty="0">
              <a:solidFill>
                <a:schemeClr val="lt2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 dirty="0">
                <a:solidFill>
                  <a:schemeClr val="lt2"/>
                </a:solidFill>
              </a:rPr>
              <a:t>Refining phase diagrams allows for a keener understanding of thermodynamic processes occurring on </a:t>
            </a:r>
            <a:r>
              <a:rPr lang="en-US" sz="3000" dirty="0" smtClean="0">
                <a:solidFill>
                  <a:schemeClr val="lt2"/>
                </a:solidFill>
              </a:rPr>
              <a:t>the surface of icy </a:t>
            </a:r>
            <a:r>
              <a:rPr lang="en" sz="3000" dirty="0" smtClean="0">
                <a:solidFill>
                  <a:schemeClr val="lt2"/>
                </a:solidFill>
              </a:rPr>
              <a:t>bodies</a:t>
            </a:r>
            <a:r>
              <a:rPr lang="en" sz="3000" dirty="0">
                <a:solidFill>
                  <a:schemeClr val="lt2"/>
                </a:solidFill>
              </a:rPr>
              <a:t>.</a:t>
            </a:r>
            <a:endParaRPr sz="30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rgbClr val="000000"/>
      </a:dk1>
      <a:lt1>
        <a:srgbClr val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244</Words>
  <Application>Microsoft Macintosh PowerPoint</Application>
  <PresentationFormat>On-screen Show (16:9)</PresentationFormat>
  <Paragraphs>24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Twilight</vt:lpstr>
      <vt:lpstr>Laboratory Experiments of Ices Relevant to Outer Solar System Bodies</vt:lpstr>
      <vt:lpstr>PowerPoint Presentation</vt:lpstr>
      <vt:lpstr>PowerPoint Presentation</vt:lpstr>
      <vt:lpstr>PowerPoint Presentation</vt:lpstr>
      <vt:lpstr>PowerPoint Presentation</vt:lpstr>
      <vt:lpstr>Probing CO-N2 Ices with Raman</vt:lpstr>
      <vt:lpstr>PowerPoint Presentation</vt:lpstr>
      <vt:lpstr>Future Work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Experiments of Ices Relevant to Outer Solar System Bodies</dc:title>
  <cp:lastModifiedBy>Anna Engle</cp:lastModifiedBy>
  <cp:revision>6</cp:revision>
  <dcterms:modified xsi:type="dcterms:W3CDTF">2018-09-20T22:41:15Z</dcterms:modified>
</cp:coreProperties>
</file>