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7FD39-AF67-4636-A6C6-EF9DB7AB7512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AB72F-50D9-4DAC-B26C-0D6953AFA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704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7FD39-AF67-4636-A6C6-EF9DB7AB7512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AB72F-50D9-4DAC-B26C-0D6953AFA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468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7FD39-AF67-4636-A6C6-EF9DB7AB7512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AB72F-50D9-4DAC-B26C-0D6953AFA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498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7FD39-AF67-4636-A6C6-EF9DB7AB7512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AB72F-50D9-4DAC-B26C-0D6953AFA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790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7FD39-AF67-4636-A6C6-EF9DB7AB7512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AB72F-50D9-4DAC-B26C-0D6953AFA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791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7FD39-AF67-4636-A6C6-EF9DB7AB7512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AB72F-50D9-4DAC-B26C-0D6953AFA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366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7FD39-AF67-4636-A6C6-EF9DB7AB7512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AB72F-50D9-4DAC-B26C-0D6953AFA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264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7FD39-AF67-4636-A6C6-EF9DB7AB7512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AB72F-50D9-4DAC-B26C-0D6953AFA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971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7FD39-AF67-4636-A6C6-EF9DB7AB7512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AB72F-50D9-4DAC-B26C-0D6953AFA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32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7FD39-AF67-4636-A6C6-EF9DB7AB7512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AB72F-50D9-4DAC-B26C-0D6953AFA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37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7FD39-AF67-4636-A6C6-EF9DB7AB7512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AB72F-50D9-4DAC-B26C-0D6953AFA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068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E7FD39-AF67-4636-A6C6-EF9DB7AB7512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1AB72F-50D9-4DAC-B26C-0D6953AFA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45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6000"/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Central Pit Craters Across the Solar System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648200"/>
            <a:ext cx="7086600" cy="2057400"/>
          </a:xfrm>
        </p:spPr>
        <p:txBody>
          <a:bodyPr>
            <a:normAutofit lnSpcReduction="10000"/>
          </a:bodyPr>
          <a:lstStyle/>
          <a:p>
            <a:pPr algn="r"/>
            <a:r>
              <a:rPr lang="en-US" b="1" dirty="0" smtClean="0">
                <a:solidFill>
                  <a:schemeClr val="tx1"/>
                </a:solidFill>
              </a:rPr>
              <a:t>Nadine G. Barlow</a:t>
            </a:r>
          </a:p>
          <a:p>
            <a:pPr algn="r"/>
            <a:r>
              <a:rPr lang="en-US" b="1" dirty="0" smtClean="0">
                <a:solidFill>
                  <a:schemeClr val="tx1"/>
                </a:solidFill>
              </a:rPr>
              <a:t>Aviva Maine</a:t>
            </a:r>
          </a:p>
          <a:p>
            <a:pPr algn="r"/>
            <a:r>
              <a:rPr lang="en-US" b="1" dirty="0" smtClean="0">
                <a:solidFill>
                  <a:schemeClr val="tx1"/>
                </a:solidFill>
              </a:rPr>
              <a:t>Sierra Ferguson</a:t>
            </a:r>
          </a:p>
          <a:p>
            <a:pPr algn="r"/>
            <a:r>
              <a:rPr lang="en-US" b="1" dirty="0" smtClean="0">
                <a:solidFill>
                  <a:schemeClr val="tx1"/>
                </a:solidFill>
              </a:rPr>
              <a:t>Dept. Physics and Astronomy</a:t>
            </a:r>
          </a:p>
          <a:p>
            <a:pPr algn="r"/>
            <a:r>
              <a:rPr lang="en-US" b="1" dirty="0" smtClean="0">
                <a:solidFill>
                  <a:schemeClr val="tx1"/>
                </a:solidFill>
              </a:rPr>
              <a:t>Northern Arizona University</a:t>
            </a:r>
          </a:p>
          <a:p>
            <a:pPr algn="r"/>
            <a:r>
              <a:rPr lang="en-US" b="1" dirty="0" smtClean="0">
                <a:solidFill>
                  <a:schemeClr val="tx1"/>
                </a:solidFill>
              </a:rPr>
              <a:t>Flagstaff, AZ  86011-6010   USA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" name="Picture 3" descr="NAULogo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256" y="4904949"/>
            <a:ext cx="919088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3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 Trends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1690688"/>
            <a:ext cx="7886700" cy="4862511"/>
          </a:xfrm>
        </p:spPr>
        <p:txBody>
          <a:bodyPr>
            <a:normAutofit fontScale="92500"/>
          </a:bodyPr>
          <a:lstStyle/>
          <a:p>
            <a:r>
              <a:rPr lang="en-US" sz="2200" dirty="0" smtClean="0"/>
              <a:t>No correlation of central pit occurrence with specific geologic units.</a:t>
            </a:r>
          </a:p>
          <a:p>
            <a:pPr lvl="1"/>
            <a:r>
              <a:rPr lang="en-US" sz="1900" dirty="0" smtClean="0"/>
              <a:t>On Mars, </a:t>
            </a:r>
            <a:r>
              <a:rPr lang="en-US" sz="1900" dirty="0" err="1" smtClean="0"/>
              <a:t>unrimmed</a:t>
            </a:r>
            <a:r>
              <a:rPr lang="en-US" sz="1900" dirty="0" smtClean="0"/>
              <a:t> floor pits more common on volcanic units; rimmed floor pits and summit pits more common in highlands regions.</a:t>
            </a:r>
          </a:p>
          <a:p>
            <a:r>
              <a:rPr lang="en-US" sz="2200" dirty="0" smtClean="0"/>
              <a:t>Floor pits tend to be larger relative to parent crater than summit pits.</a:t>
            </a:r>
          </a:p>
          <a:p>
            <a:r>
              <a:rPr lang="en-US" sz="2200" dirty="0" smtClean="0"/>
              <a:t>Central pit craters are rarer on volatile-poor bodies and on bodies with lower surface gravity.</a:t>
            </a:r>
          </a:p>
          <a:p>
            <a:r>
              <a:rPr lang="en-US" sz="2200" dirty="0" smtClean="0"/>
              <a:t>Floor pits are more prevalent as concentration of target volatiles increases. </a:t>
            </a:r>
          </a:p>
          <a:p>
            <a:r>
              <a:rPr lang="en-US" sz="2200" dirty="0" smtClean="0"/>
              <a:t>No depth-diameter relationship exists for pits.</a:t>
            </a:r>
          </a:p>
          <a:p>
            <a:r>
              <a:rPr lang="en-US" sz="2200" dirty="0" err="1" smtClean="0"/>
              <a:t>D</a:t>
            </a:r>
            <a:r>
              <a:rPr lang="en-US" sz="2200" baseline="-25000" dirty="0" err="1" smtClean="0"/>
              <a:t>p</a:t>
            </a:r>
            <a:r>
              <a:rPr lang="en-US" sz="2200" dirty="0" smtClean="0"/>
              <a:t>/D</a:t>
            </a:r>
            <a:r>
              <a:rPr lang="en-US" sz="2200" baseline="-25000" dirty="0" smtClean="0"/>
              <a:t>c</a:t>
            </a:r>
            <a:r>
              <a:rPr lang="en-US" sz="2200" dirty="0" smtClean="0"/>
              <a:t> is consistently higher for bodies with volatile-rich crusts (Ganymede, Tethys, Dione, Rhea) than for volatile-poor crusts (Moon, Mercury). Mars is an intermediate case.</a:t>
            </a:r>
          </a:p>
          <a:p>
            <a:r>
              <a:rPr lang="en-US" sz="2200" dirty="0" err="1" smtClean="0"/>
              <a:t>D</a:t>
            </a:r>
            <a:r>
              <a:rPr lang="en-US" sz="2200" baseline="-25000" dirty="0" err="1" smtClean="0"/>
              <a:t>p</a:t>
            </a:r>
            <a:r>
              <a:rPr lang="en-US" sz="2200" dirty="0" smtClean="0"/>
              <a:t>/D</a:t>
            </a:r>
            <a:r>
              <a:rPr lang="en-US" sz="2200" baseline="-25000" dirty="0" smtClean="0"/>
              <a:t>c</a:t>
            </a:r>
            <a:r>
              <a:rPr lang="en-US" sz="2200" dirty="0" smtClean="0"/>
              <a:t> tends to increase as surface gravity increases from Moon to Mercury to Mars. Similar trend not seem among Tethys, Dione, Rhea, and Ganymede.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52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Implications for Formation </a:t>
            </a:r>
            <a:r>
              <a:rPr lang="en-US" dirty="0"/>
              <a:t>M</a:t>
            </a:r>
            <a:r>
              <a:rPr lang="en-US" dirty="0" smtClean="0"/>
              <a:t>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07169"/>
            <a:ext cx="7886700" cy="4351338"/>
          </a:xfrm>
        </p:spPr>
        <p:txBody>
          <a:bodyPr>
            <a:normAutofit/>
          </a:bodyPr>
          <a:lstStyle/>
          <a:p>
            <a:r>
              <a:rPr lang="en-US" sz="2200" dirty="0" smtClean="0"/>
              <a:t>Still early in the analysis but </a:t>
            </a:r>
          </a:p>
          <a:p>
            <a:pPr lvl="1"/>
            <a:r>
              <a:rPr lang="en-US" sz="2000" dirty="0" err="1" smtClean="0"/>
              <a:t>D</a:t>
            </a:r>
            <a:r>
              <a:rPr lang="en-US" sz="2000" baseline="-25000" dirty="0" err="1" smtClean="0"/>
              <a:t>p</a:t>
            </a:r>
            <a:r>
              <a:rPr lang="en-US" sz="2000" dirty="0" smtClean="0"/>
              <a:t>/D</a:t>
            </a:r>
            <a:r>
              <a:rPr lang="en-US" sz="2000" baseline="-25000" dirty="0" smtClean="0"/>
              <a:t>c</a:t>
            </a:r>
            <a:r>
              <a:rPr lang="en-US" sz="2000" dirty="0" smtClean="0"/>
              <a:t> vs gravity trends suggests that collapse of weaker material may be responsible for pit formation on Moon, Mercury, and Mars. </a:t>
            </a:r>
          </a:p>
          <a:p>
            <a:pPr lvl="1"/>
            <a:r>
              <a:rPr lang="en-US" sz="2000" dirty="0" smtClean="0"/>
              <a:t>Lack of similar trend for volatile-rich bodies suggest crustal volatiles can mask this effect.</a:t>
            </a:r>
          </a:p>
          <a:p>
            <a:pPr lvl="1"/>
            <a:r>
              <a:rPr lang="en-US" sz="2000" dirty="0" smtClean="0"/>
              <a:t>Prevalence of rimmed floor pits plus identification of uplifted </a:t>
            </a:r>
            <a:r>
              <a:rPr lang="en-US" sz="2000" dirty="0" err="1" smtClean="0"/>
              <a:t>megablocks</a:t>
            </a:r>
            <a:r>
              <a:rPr lang="en-US" sz="2000" dirty="0" smtClean="0"/>
              <a:t> in </a:t>
            </a:r>
            <a:r>
              <a:rPr lang="en-US" sz="2000" dirty="0" err="1" smtClean="0"/>
              <a:t>Esira’s</a:t>
            </a:r>
            <a:r>
              <a:rPr lang="en-US" sz="2000" dirty="0" smtClean="0"/>
              <a:t> pit rim indicate uplift is involved as well as collapse.</a:t>
            </a:r>
          </a:p>
          <a:p>
            <a:pPr lvl="1"/>
            <a:r>
              <a:rPr lang="en-US" sz="2000" dirty="0" smtClean="0"/>
              <a:t>Identification of impact melt flowing from </a:t>
            </a:r>
            <a:r>
              <a:rPr lang="en-US" sz="2000" dirty="0" err="1" smtClean="0"/>
              <a:t>Esira’s</a:t>
            </a:r>
            <a:r>
              <a:rPr lang="en-US" sz="2000" dirty="0" smtClean="0"/>
              <a:t> floor into pit indicates pit formation is essentially contemporaneous with crater formation.</a:t>
            </a:r>
          </a:p>
          <a:p>
            <a:r>
              <a:rPr lang="en-US" sz="2200" dirty="0" smtClean="0"/>
              <a:t>These results indicate that formation models involving only collapse and/or only volatile targets </a:t>
            </a:r>
            <a:r>
              <a:rPr lang="en-US" sz="2200" dirty="0" smtClean="0"/>
              <a:t>cannot explain all the central </a:t>
            </a:r>
            <a:r>
              <a:rPr lang="en-US" sz="2200" smtClean="0"/>
              <a:t>pit craters </a:t>
            </a:r>
            <a:r>
              <a:rPr lang="en-US" sz="2200" dirty="0" smtClean="0"/>
              <a:t>in the solar system.</a:t>
            </a:r>
            <a:endParaRPr lang="en-US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6324600"/>
            <a:ext cx="8785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Funding from NASA Mars Data Analysis and Planetary Geology and Geophysics Programs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23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What are Central Pit Craters?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4727"/>
            <a:ext cx="5029200" cy="4572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Craters which contain central depression, either directly on floor (floor pit) or on central rise/peak (summit pit).</a:t>
            </a:r>
          </a:p>
          <a:p>
            <a:r>
              <a:rPr lang="en-US" sz="2800" dirty="0" smtClean="0"/>
              <a:t>Distinct from peak rings.</a:t>
            </a:r>
          </a:p>
          <a:p>
            <a:r>
              <a:rPr lang="en-US" sz="2800" dirty="0" smtClean="0"/>
              <a:t>Seen on icy bodies such as Mars, Ganymede, and </a:t>
            </a:r>
            <a:r>
              <a:rPr lang="en-US" sz="2800" dirty="0" err="1" smtClean="0"/>
              <a:t>Callisto</a:t>
            </a:r>
            <a:r>
              <a:rPr lang="en-US" sz="2800" dirty="0" smtClean="0"/>
              <a:t>.  Reported to also occur on volatile-poor bodies (Mercury, the Moon).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4" name="Picture 3" descr="FloorPitI011990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0290" y="1143000"/>
            <a:ext cx="1838569" cy="1868513"/>
          </a:xfrm>
          <a:prstGeom prst="rect">
            <a:avLst/>
          </a:prstGeom>
        </p:spPr>
      </p:pic>
      <p:pic>
        <p:nvPicPr>
          <p:cNvPr id="5" name="Picture 4" descr="sPI032180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9279" y="4114800"/>
            <a:ext cx="1676400" cy="17918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2438400"/>
            <a:ext cx="2337788" cy="14092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290" y="5181600"/>
            <a:ext cx="2247960" cy="134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21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295400"/>
          </a:xfrm>
        </p:spPr>
        <p:txBody>
          <a:bodyPr>
            <a:normAutofit/>
          </a:bodyPr>
          <a:lstStyle/>
          <a:p>
            <a:r>
              <a:rPr lang="en-US" dirty="0" smtClean="0"/>
              <a:t>Proposed Formation Mechanisms for Central Pits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925" y="1748318"/>
            <a:ext cx="8382000" cy="2438400"/>
          </a:xfrm>
        </p:spPr>
        <p:txBody>
          <a:bodyPr>
            <a:normAutofit/>
          </a:bodyPr>
          <a:lstStyle/>
          <a:p>
            <a:r>
              <a:rPr lang="en-US" dirty="0"/>
              <a:t>Escape of vaporized target volatiles </a:t>
            </a:r>
            <a:r>
              <a:rPr lang="en-US" sz="2100" dirty="0"/>
              <a:t>(Wood et al., 1978)</a:t>
            </a:r>
          </a:p>
          <a:p>
            <a:r>
              <a:rPr lang="en-US" dirty="0"/>
              <a:t>Central peak collapse </a:t>
            </a:r>
            <a:r>
              <a:rPr lang="en-US" sz="2100" dirty="0"/>
              <a:t>(</a:t>
            </a:r>
            <a:r>
              <a:rPr lang="en-US" sz="2100" dirty="0" err="1"/>
              <a:t>Passey</a:t>
            </a:r>
            <a:r>
              <a:rPr lang="en-US" sz="2100" dirty="0"/>
              <a:t> and Shoemaker, 1982)</a:t>
            </a:r>
          </a:p>
          <a:p>
            <a:r>
              <a:rPr lang="en-US" dirty="0"/>
              <a:t>Layered targets </a:t>
            </a:r>
            <a:r>
              <a:rPr lang="en-US" sz="2100" dirty="0"/>
              <a:t>(Greeley et al., 1982)</a:t>
            </a:r>
          </a:p>
          <a:p>
            <a:r>
              <a:rPr lang="en-US" dirty="0"/>
              <a:t>Collapse of weak core materials/melt drainage </a:t>
            </a:r>
            <a:r>
              <a:rPr lang="en-US" sz="1900" dirty="0"/>
              <a:t>(Croft, 1981; </a:t>
            </a:r>
            <a:r>
              <a:rPr lang="en-US" sz="1900" dirty="0" err="1"/>
              <a:t>Senft</a:t>
            </a:r>
            <a:r>
              <a:rPr lang="en-US" sz="1900" dirty="0"/>
              <a:t> and Stewart, 2011; Elder et al., 2012)</a:t>
            </a:r>
          </a:p>
          <a:p>
            <a:r>
              <a:rPr lang="en-US" dirty="0" smtClean="0"/>
              <a:t>Explosive release of volatiles interacting with impact melt </a:t>
            </a:r>
            <a:r>
              <a:rPr lang="en-US" sz="1700" dirty="0" smtClean="0"/>
              <a:t>(Williams et al., 2015)</a:t>
            </a:r>
            <a:endParaRPr lang="en-US" sz="17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4182436"/>
            <a:ext cx="4953000" cy="2527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91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of this Project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39248" y="1524001"/>
            <a:ext cx="3886200" cy="4964667"/>
          </a:xfrm>
        </p:spPr>
        <p:txBody>
          <a:bodyPr>
            <a:normAutofit/>
          </a:bodyPr>
          <a:lstStyle/>
          <a:p>
            <a:r>
              <a:rPr lang="en-US" dirty="0" smtClean="0"/>
              <a:t>Compare central pit craters across the solar system: Mercury, the Moon, Mars, Ganymede, </a:t>
            </a:r>
            <a:r>
              <a:rPr lang="en-US" dirty="0" err="1" smtClean="0"/>
              <a:t>Callisto</a:t>
            </a:r>
            <a:r>
              <a:rPr lang="en-US" dirty="0" smtClean="0"/>
              <a:t>, Tethys, Dione, Rhea (may be adding Ceres)</a:t>
            </a:r>
          </a:p>
          <a:p>
            <a:r>
              <a:rPr lang="en-US" dirty="0" smtClean="0"/>
              <a:t>Determine similarities and differences between central pit craters on volatile-richer vs volatile-poorer bodies</a:t>
            </a:r>
          </a:p>
          <a:p>
            <a:r>
              <a:rPr lang="en-US" dirty="0" smtClean="0"/>
              <a:t>Use results to determine if a single formation model can explain all central pit craters, if multiple models are needed, or if a new model is indicated.</a:t>
            </a:r>
            <a:endParaRPr lang="en-US" dirty="0"/>
          </a:p>
        </p:txBody>
      </p:sp>
      <p:pic>
        <p:nvPicPr>
          <p:cNvPr id="6" name="Content Placeholder 5" descr="EN0212675835M.jpg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71628" y="1703620"/>
            <a:ext cx="1219200" cy="1828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61391" y="3533522"/>
            <a:ext cx="975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Mercury</a:t>
            </a:r>
            <a:endParaRPr lang="en-US" dirty="0"/>
          </a:p>
        </p:txBody>
      </p:sp>
      <p:pic>
        <p:nvPicPr>
          <p:cNvPr id="7" name="Picture 6" descr="AS15-M-11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0" y="273701"/>
            <a:ext cx="1846752" cy="184061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412525" y="2114318"/>
            <a:ext cx="737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Moon</a:t>
            </a:r>
            <a:endParaRPr lang="en-US" dirty="0"/>
          </a:p>
        </p:txBody>
      </p:sp>
      <p:pic>
        <p:nvPicPr>
          <p:cNvPr id="9" name="Picture 8" descr="1257359117873352249.29407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20980" y="2603859"/>
            <a:ext cx="2983089" cy="1600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799920" y="4207988"/>
            <a:ext cx="1225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Ganymede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689581"/>
            <a:ext cx="1444796" cy="141541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724400" y="6077589"/>
            <a:ext cx="795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Tethys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244664" y="6481002"/>
            <a:ext cx="678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Mars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802" y="4593695"/>
            <a:ext cx="1793858" cy="1894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7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838200"/>
          </a:xfrm>
        </p:spPr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719" y="1014484"/>
            <a:ext cx="86868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Datasets for central pit survey:</a:t>
            </a:r>
          </a:p>
          <a:p>
            <a:pPr lvl="1"/>
            <a:r>
              <a:rPr lang="en-US" dirty="0" smtClean="0"/>
              <a:t>Mercury: MESSENGER MDIS global mosaic (250 m/pixel)</a:t>
            </a:r>
          </a:p>
          <a:p>
            <a:pPr lvl="1"/>
            <a:r>
              <a:rPr lang="en-US" dirty="0" smtClean="0"/>
              <a:t>Moon: LRO WAC global mosaic (100 m/pixel)</a:t>
            </a:r>
          </a:p>
          <a:p>
            <a:pPr lvl="1"/>
            <a:r>
              <a:rPr lang="en-US" dirty="0" smtClean="0"/>
              <a:t>Mars: THEMIS daytime IR global mosaic (100 m/pixel)</a:t>
            </a:r>
          </a:p>
          <a:p>
            <a:pPr lvl="1"/>
            <a:r>
              <a:rPr lang="en-US" dirty="0" smtClean="0"/>
              <a:t>Ganymede and </a:t>
            </a:r>
            <a:r>
              <a:rPr lang="en-US" dirty="0" err="1" smtClean="0"/>
              <a:t>Callisto</a:t>
            </a:r>
            <a:r>
              <a:rPr lang="en-US" dirty="0" smtClean="0"/>
              <a:t>: Galileo and Voyager (60 km/pixel-400 m/pixel)</a:t>
            </a:r>
          </a:p>
          <a:p>
            <a:pPr lvl="1"/>
            <a:r>
              <a:rPr lang="en-US" dirty="0" smtClean="0"/>
              <a:t>Dione, Rhea, and Tethys: Cassini and Voyager (250-400 m/pixel) </a:t>
            </a:r>
          </a:p>
          <a:p>
            <a:r>
              <a:rPr lang="en-US" dirty="0" smtClean="0"/>
              <a:t>Divided into floor pit or summit pit (use topo data when available)</a:t>
            </a:r>
          </a:p>
          <a:p>
            <a:pPr lvl="1"/>
            <a:r>
              <a:rPr lang="en-US" dirty="0" smtClean="0"/>
              <a:t>Floor pits subdivided into rimmed and </a:t>
            </a:r>
            <a:r>
              <a:rPr lang="en-US" dirty="0" err="1" smtClean="0"/>
              <a:t>unrimmed</a:t>
            </a:r>
            <a:r>
              <a:rPr lang="en-US" dirty="0" smtClean="0"/>
              <a:t> pits</a:t>
            </a:r>
          </a:p>
          <a:p>
            <a:r>
              <a:rPr lang="en-US" dirty="0" smtClean="0"/>
              <a:t>Geographic coordinates, crater diameter, </a:t>
            </a:r>
            <a:r>
              <a:rPr lang="en-US" dirty="0" err="1" smtClean="0"/>
              <a:t>preservational</a:t>
            </a:r>
            <a:r>
              <a:rPr lang="en-US" dirty="0" smtClean="0"/>
              <a:t> state, and underlying geologic unit determined.</a:t>
            </a:r>
          </a:p>
          <a:p>
            <a:r>
              <a:rPr lang="en-US" dirty="0" smtClean="0"/>
              <a:t>Pit diameter measured and </a:t>
            </a:r>
            <a:r>
              <a:rPr lang="en-US" dirty="0" err="1" smtClean="0"/>
              <a:t>D</a:t>
            </a:r>
            <a:r>
              <a:rPr lang="en-US" baseline="-25000" dirty="0" err="1" smtClean="0"/>
              <a:t>p</a:t>
            </a:r>
            <a:r>
              <a:rPr lang="en-US" dirty="0" smtClean="0"/>
              <a:t>/D</a:t>
            </a:r>
            <a:r>
              <a:rPr lang="en-US" baseline="-25000" dirty="0" smtClean="0"/>
              <a:t>c</a:t>
            </a:r>
            <a:r>
              <a:rPr lang="en-US" dirty="0" smtClean="0"/>
              <a:t> computed</a:t>
            </a:r>
          </a:p>
          <a:p>
            <a:r>
              <a:rPr lang="en-US" dirty="0" smtClean="0"/>
              <a:t>For Mars, using variety of image, mineralogical, and topographical datasets for detailed geomorphic and structural mapping of selected fresh central pit craters.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5282376"/>
            <a:ext cx="4629912" cy="149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87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Observations: Pit </a:t>
            </a:r>
            <a:r>
              <a:rPr lang="en-US" dirty="0"/>
              <a:t>T</a:t>
            </a:r>
            <a:r>
              <a:rPr lang="en-US" dirty="0" smtClean="0"/>
              <a:t>ypes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2358198"/>
              </p:ext>
            </p:extLst>
          </p:nvPr>
        </p:nvGraphicFramePr>
        <p:xfrm>
          <a:off x="628650" y="1825625"/>
          <a:ext cx="7886702" cy="33124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6087"/>
                <a:gridCol w="968542"/>
                <a:gridCol w="812884"/>
                <a:gridCol w="778293"/>
                <a:gridCol w="1193382"/>
                <a:gridCol w="985838"/>
                <a:gridCol w="985838"/>
                <a:gridCol w="985838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3018" marR="83018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Mercury</a:t>
                      </a:r>
                      <a:endParaRPr lang="en-US" dirty="0"/>
                    </a:p>
                  </a:txBody>
                  <a:tcPr marL="83018" marR="83018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Moon</a:t>
                      </a:r>
                      <a:endParaRPr lang="en-US" dirty="0"/>
                    </a:p>
                  </a:txBody>
                  <a:tcPr marL="83018" marR="83018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Mars</a:t>
                      </a:r>
                      <a:endParaRPr lang="en-US" dirty="0"/>
                    </a:p>
                  </a:txBody>
                  <a:tcPr marL="83018" marR="83018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Ganymede</a:t>
                      </a:r>
                      <a:endParaRPr lang="en-US" dirty="0"/>
                    </a:p>
                  </a:txBody>
                  <a:tcPr marL="83018" marR="83018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Tethys*</a:t>
                      </a:r>
                      <a:endParaRPr lang="en-US" dirty="0"/>
                    </a:p>
                  </a:txBody>
                  <a:tcPr marL="83018" marR="83018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Dione*</a:t>
                      </a:r>
                      <a:endParaRPr lang="en-US" dirty="0"/>
                    </a:p>
                  </a:txBody>
                  <a:tcPr marL="83018" marR="83018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Rhea*</a:t>
                      </a:r>
                      <a:endParaRPr lang="en-US" dirty="0"/>
                    </a:p>
                  </a:txBody>
                  <a:tcPr marL="83018" marR="8301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# Floor pits</a:t>
                      </a:r>
                    </a:p>
                  </a:txBody>
                  <a:tcPr marL="83018" marR="83018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marL="83018" marR="83018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marL="83018" marR="83018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1161</a:t>
                      </a:r>
                      <a:endParaRPr lang="en-US" dirty="0"/>
                    </a:p>
                  </a:txBody>
                  <a:tcPr marL="83018" marR="83018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471</a:t>
                      </a:r>
                      <a:endParaRPr lang="en-US" dirty="0"/>
                    </a:p>
                  </a:txBody>
                  <a:tcPr marL="83018" marR="83018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 marL="83018" marR="83018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 marL="83018" marR="83018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 marL="83018" marR="8301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# Summit pits</a:t>
                      </a:r>
                      <a:endParaRPr lang="en-US" dirty="0"/>
                    </a:p>
                  </a:txBody>
                  <a:tcPr marL="83018" marR="83018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 marL="83018" marR="83018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marL="83018" marR="83018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625</a:t>
                      </a:r>
                      <a:endParaRPr lang="en-US" dirty="0"/>
                    </a:p>
                  </a:txBody>
                  <a:tcPr marL="83018" marR="83018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0?</a:t>
                      </a:r>
                      <a:endParaRPr lang="en-US" dirty="0"/>
                    </a:p>
                  </a:txBody>
                  <a:tcPr marL="83018" marR="83018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3018" marR="83018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018" marR="83018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018" marR="8301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r>
                        <a:rPr lang="en-US" baseline="-25000" dirty="0" smtClean="0"/>
                        <a:t>c</a:t>
                      </a:r>
                      <a:r>
                        <a:rPr lang="en-US" dirty="0" smtClean="0"/>
                        <a:t> range (km)--floor</a:t>
                      </a:r>
                      <a:endParaRPr lang="en-US" dirty="0"/>
                    </a:p>
                  </a:txBody>
                  <a:tcPr marL="83018" marR="83018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13.9-30.7</a:t>
                      </a:r>
                      <a:endParaRPr lang="en-US" dirty="0"/>
                    </a:p>
                  </a:txBody>
                  <a:tcPr marL="83018" marR="83018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10.5-55.4</a:t>
                      </a:r>
                      <a:endParaRPr lang="en-US" dirty="0"/>
                    </a:p>
                  </a:txBody>
                  <a:tcPr marL="83018" marR="83018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5.0-114.0</a:t>
                      </a:r>
                      <a:endParaRPr lang="en-US" dirty="0"/>
                    </a:p>
                  </a:txBody>
                  <a:tcPr marL="83018" marR="83018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12.0-143.8</a:t>
                      </a:r>
                      <a:endParaRPr lang="en-US" dirty="0"/>
                    </a:p>
                  </a:txBody>
                  <a:tcPr marL="83018" marR="83018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10.9-450.0</a:t>
                      </a:r>
                      <a:endParaRPr lang="en-US" dirty="0"/>
                    </a:p>
                  </a:txBody>
                  <a:tcPr marL="83018" marR="83018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17.0-74.9</a:t>
                      </a:r>
                      <a:endParaRPr lang="en-US" dirty="0"/>
                    </a:p>
                  </a:txBody>
                  <a:tcPr marL="83018" marR="83018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16.7-230.0</a:t>
                      </a:r>
                      <a:endParaRPr lang="en-US" dirty="0"/>
                    </a:p>
                  </a:txBody>
                  <a:tcPr marL="83018" marR="8301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r>
                        <a:rPr lang="en-US" baseline="-25000" dirty="0" smtClean="0"/>
                        <a:t>c</a:t>
                      </a:r>
                      <a:r>
                        <a:rPr lang="en-US" dirty="0" smtClean="0"/>
                        <a:t> range</a:t>
                      </a:r>
                      <a:r>
                        <a:rPr lang="en-US" baseline="0" dirty="0" smtClean="0"/>
                        <a:t> (km)--summit</a:t>
                      </a:r>
                      <a:endParaRPr lang="en-US" dirty="0"/>
                    </a:p>
                  </a:txBody>
                  <a:tcPr marL="83018" marR="83018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16.2-30.7</a:t>
                      </a:r>
                      <a:endParaRPr lang="en-US" dirty="0"/>
                    </a:p>
                  </a:txBody>
                  <a:tcPr marL="83018" marR="83018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28.9-30.4</a:t>
                      </a:r>
                      <a:endParaRPr lang="en-US" dirty="0"/>
                    </a:p>
                  </a:txBody>
                  <a:tcPr marL="83018" marR="83018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5.1-125.4</a:t>
                      </a:r>
                      <a:endParaRPr lang="en-US" dirty="0"/>
                    </a:p>
                  </a:txBody>
                  <a:tcPr marL="83018" marR="83018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3018" marR="83018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018" marR="83018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018" marR="83018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018" marR="83018"/>
                </a:tc>
              </a:tr>
              <a:tr h="691197">
                <a:tc>
                  <a:txBody>
                    <a:bodyPr/>
                    <a:lstStyle/>
                    <a:p>
                      <a:r>
                        <a:rPr lang="en-US" dirty="0" smtClean="0"/>
                        <a:t>Median D</a:t>
                      </a:r>
                      <a:r>
                        <a:rPr lang="en-US" baseline="-25000" dirty="0" smtClean="0"/>
                        <a:t>c</a:t>
                      </a:r>
                      <a:r>
                        <a:rPr lang="en-US" dirty="0" smtClean="0"/>
                        <a:t> (km)--floor</a:t>
                      </a:r>
                      <a:endParaRPr lang="en-US" dirty="0"/>
                    </a:p>
                  </a:txBody>
                  <a:tcPr marL="83018" marR="83018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17.2</a:t>
                      </a:r>
                      <a:endParaRPr lang="en-US" dirty="0"/>
                    </a:p>
                  </a:txBody>
                  <a:tcPr marL="83018" marR="83018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35.3</a:t>
                      </a:r>
                      <a:endParaRPr lang="en-US" dirty="0"/>
                    </a:p>
                  </a:txBody>
                  <a:tcPr marL="83018" marR="83018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13.8</a:t>
                      </a:r>
                      <a:endParaRPr lang="en-US" dirty="0"/>
                    </a:p>
                  </a:txBody>
                  <a:tcPr marL="83018" marR="83018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38.1</a:t>
                      </a:r>
                      <a:endParaRPr lang="en-US" dirty="0"/>
                    </a:p>
                  </a:txBody>
                  <a:tcPr marL="83018" marR="83018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22.5</a:t>
                      </a:r>
                      <a:endParaRPr lang="en-US" dirty="0"/>
                    </a:p>
                  </a:txBody>
                  <a:tcPr marL="83018" marR="83018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32.9</a:t>
                      </a:r>
                      <a:endParaRPr lang="en-US" dirty="0"/>
                    </a:p>
                  </a:txBody>
                  <a:tcPr marL="83018" marR="83018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46.1</a:t>
                      </a:r>
                      <a:endParaRPr lang="en-US" dirty="0"/>
                    </a:p>
                  </a:txBody>
                  <a:tcPr marL="83018" marR="8301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Median D</a:t>
                      </a:r>
                      <a:r>
                        <a:rPr lang="en-US" baseline="-25000" dirty="0" smtClean="0"/>
                        <a:t>c</a:t>
                      </a:r>
                      <a:r>
                        <a:rPr lang="en-US" dirty="0" smtClean="0"/>
                        <a:t> (km)--summit</a:t>
                      </a:r>
                      <a:endParaRPr lang="en-US" dirty="0"/>
                    </a:p>
                  </a:txBody>
                  <a:tcPr marL="83018" marR="83018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25.0</a:t>
                      </a:r>
                      <a:endParaRPr lang="en-US" dirty="0"/>
                    </a:p>
                  </a:txBody>
                  <a:tcPr marL="83018" marR="83018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29.7</a:t>
                      </a:r>
                      <a:endParaRPr lang="en-US" dirty="0"/>
                    </a:p>
                  </a:txBody>
                  <a:tcPr marL="83018" marR="83018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14.4</a:t>
                      </a:r>
                    </a:p>
                    <a:p>
                      <a:endParaRPr lang="en-US" dirty="0"/>
                    </a:p>
                  </a:txBody>
                  <a:tcPr marL="83018" marR="83018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018" marR="83018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018" marR="83018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018" marR="83018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018" marR="83018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1000" y="6216134"/>
            <a:ext cx="5321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 Pits have not been divided into floor and summit pits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15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Observations: </a:t>
            </a:r>
            <a:r>
              <a:rPr lang="en-US" dirty="0" err="1" smtClean="0"/>
              <a:t>D</a:t>
            </a:r>
            <a:r>
              <a:rPr lang="en-US" baseline="-25000" dirty="0" err="1" smtClean="0"/>
              <a:t>p</a:t>
            </a:r>
            <a:r>
              <a:rPr lang="en-US" dirty="0" smtClean="0"/>
              <a:t>/D</a:t>
            </a:r>
            <a:r>
              <a:rPr lang="en-US" baseline="-25000" dirty="0" smtClean="0"/>
              <a:t>c</a:t>
            </a:r>
            <a:endParaRPr lang="en-US" baseline="-25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5010502"/>
              </p:ext>
            </p:extLst>
          </p:nvPr>
        </p:nvGraphicFramePr>
        <p:xfrm>
          <a:off x="628650" y="1825625"/>
          <a:ext cx="7886702" cy="279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6905"/>
                <a:gridCol w="1037724"/>
                <a:gridCol w="812884"/>
                <a:gridCol w="778293"/>
                <a:gridCol w="1193382"/>
                <a:gridCol w="985838"/>
                <a:gridCol w="985838"/>
                <a:gridCol w="985838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3018" marR="83018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Mercury</a:t>
                      </a:r>
                      <a:endParaRPr lang="en-US" dirty="0"/>
                    </a:p>
                  </a:txBody>
                  <a:tcPr marL="83018" marR="83018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Moon</a:t>
                      </a:r>
                      <a:endParaRPr lang="en-US" dirty="0"/>
                    </a:p>
                  </a:txBody>
                  <a:tcPr marL="83018" marR="83018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Mars</a:t>
                      </a:r>
                      <a:endParaRPr lang="en-US" dirty="0"/>
                    </a:p>
                  </a:txBody>
                  <a:tcPr marL="83018" marR="83018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Ganymede</a:t>
                      </a:r>
                      <a:endParaRPr lang="en-US" dirty="0"/>
                    </a:p>
                  </a:txBody>
                  <a:tcPr marL="83018" marR="83018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Tethys*</a:t>
                      </a:r>
                      <a:endParaRPr lang="en-US" dirty="0"/>
                    </a:p>
                  </a:txBody>
                  <a:tcPr marL="83018" marR="83018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Dione*</a:t>
                      </a:r>
                      <a:endParaRPr lang="en-US" dirty="0"/>
                    </a:p>
                  </a:txBody>
                  <a:tcPr marL="83018" marR="83018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Rhea*</a:t>
                      </a:r>
                      <a:endParaRPr lang="en-US" dirty="0"/>
                    </a:p>
                  </a:txBody>
                  <a:tcPr marL="83018" marR="8301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</a:t>
                      </a:r>
                      <a:r>
                        <a:rPr lang="en-US" baseline="-25000" dirty="0" err="1" smtClean="0"/>
                        <a:t>p</a:t>
                      </a:r>
                      <a:r>
                        <a:rPr lang="en-US" dirty="0" smtClean="0"/>
                        <a:t>/D</a:t>
                      </a:r>
                      <a:r>
                        <a:rPr lang="en-US" baseline="-25000" dirty="0" smtClean="0"/>
                        <a:t>c</a:t>
                      </a:r>
                      <a:r>
                        <a:rPr lang="en-US" baseline="0" dirty="0" smtClean="0"/>
                        <a:t> range—floor</a:t>
                      </a:r>
                    </a:p>
                  </a:txBody>
                  <a:tcPr marL="83018" marR="83018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0.08-0.15</a:t>
                      </a:r>
                      <a:endParaRPr lang="en-US" dirty="0"/>
                    </a:p>
                  </a:txBody>
                  <a:tcPr marL="83018" marR="83018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0.08-0.16</a:t>
                      </a:r>
                      <a:endParaRPr lang="en-US" dirty="0"/>
                    </a:p>
                  </a:txBody>
                  <a:tcPr marL="83018" marR="83018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0.02-0.48</a:t>
                      </a:r>
                      <a:endParaRPr lang="en-US" dirty="0"/>
                    </a:p>
                  </a:txBody>
                  <a:tcPr marL="83018" marR="83018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0.06-0.43</a:t>
                      </a:r>
                      <a:endParaRPr lang="en-US" dirty="0"/>
                    </a:p>
                  </a:txBody>
                  <a:tcPr marL="83018" marR="83018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0.14-0.42</a:t>
                      </a:r>
                      <a:endParaRPr lang="en-US" dirty="0"/>
                    </a:p>
                  </a:txBody>
                  <a:tcPr marL="83018" marR="83018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0.15-0.32</a:t>
                      </a:r>
                      <a:endParaRPr lang="en-US" dirty="0"/>
                    </a:p>
                  </a:txBody>
                  <a:tcPr marL="83018" marR="83018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0.17-0.33</a:t>
                      </a:r>
                      <a:endParaRPr lang="en-US" dirty="0"/>
                    </a:p>
                  </a:txBody>
                  <a:tcPr marL="83018" marR="8301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</a:t>
                      </a:r>
                      <a:r>
                        <a:rPr lang="en-US" baseline="-25000" dirty="0" err="1" smtClean="0"/>
                        <a:t>p</a:t>
                      </a:r>
                      <a:r>
                        <a:rPr lang="en-US" dirty="0" smtClean="0"/>
                        <a:t>/D</a:t>
                      </a:r>
                      <a:r>
                        <a:rPr lang="en-US" baseline="-25000" dirty="0" smtClean="0"/>
                        <a:t>c</a:t>
                      </a:r>
                      <a:r>
                        <a:rPr lang="en-US" dirty="0" smtClean="0"/>
                        <a:t> range—summit</a:t>
                      </a:r>
                      <a:endParaRPr lang="en-US" dirty="0"/>
                    </a:p>
                  </a:txBody>
                  <a:tcPr marL="83018" marR="83018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0.07-0.15</a:t>
                      </a:r>
                      <a:endParaRPr lang="en-US" dirty="0"/>
                    </a:p>
                  </a:txBody>
                  <a:tcPr marL="83018" marR="83018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0.06-0.11</a:t>
                      </a:r>
                      <a:endParaRPr lang="en-US" dirty="0"/>
                    </a:p>
                  </a:txBody>
                  <a:tcPr marL="83018" marR="83018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0.02-0.29</a:t>
                      </a:r>
                      <a:endParaRPr lang="en-US" dirty="0"/>
                    </a:p>
                  </a:txBody>
                  <a:tcPr marL="83018" marR="83018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3018" marR="83018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018" marR="83018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018" marR="83018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018" marR="8301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Median </a:t>
                      </a:r>
                      <a:r>
                        <a:rPr lang="en-US" dirty="0" err="1" smtClean="0"/>
                        <a:t>D</a:t>
                      </a:r>
                      <a:r>
                        <a:rPr lang="en-US" baseline="-25000" dirty="0" err="1" smtClean="0"/>
                        <a:t>p</a:t>
                      </a:r>
                      <a:r>
                        <a:rPr lang="en-US" dirty="0" smtClean="0"/>
                        <a:t>/D</a:t>
                      </a:r>
                      <a:r>
                        <a:rPr lang="en-US" baseline="-25000" dirty="0" smtClean="0"/>
                        <a:t>c</a:t>
                      </a:r>
                      <a:r>
                        <a:rPr lang="en-US" dirty="0" smtClean="0"/>
                        <a:t>—floor</a:t>
                      </a:r>
                      <a:endParaRPr lang="en-US" dirty="0"/>
                    </a:p>
                  </a:txBody>
                  <a:tcPr marL="83018" marR="83018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0.14</a:t>
                      </a:r>
                      <a:endParaRPr lang="en-US" dirty="0"/>
                    </a:p>
                  </a:txBody>
                  <a:tcPr marL="83018" marR="83018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0.12</a:t>
                      </a:r>
                      <a:endParaRPr lang="en-US" dirty="0"/>
                    </a:p>
                  </a:txBody>
                  <a:tcPr marL="83018" marR="83018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0.16</a:t>
                      </a:r>
                      <a:endParaRPr lang="en-US" dirty="0"/>
                    </a:p>
                  </a:txBody>
                  <a:tcPr marL="83018" marR="83018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0.20</a:t>
                      </a:r>
                      <a:endParaRPr lang="en-US" dirty="0"/>
                    </a:p>
                  </a:txBody>
                  <a:tcPr marL="83018" marR="83018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0.18</a:t>
                      </a:r>
                      <a:endParaRPr lang="en-US" dirty="0"/>
                    </a:p>
                  </a:txBody>
                  <a:tcPr marL="83018" marR="83018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0.22</a:t>
                      </a:r>
                      <a:endParaRPr lang="en-US" dirty="0"/>
                    </a:p>
                  </a:txBody>
                  <a:tcPr marL="83018" marR="83018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0.23</a:t>
                      </a:r>
                      <a:endParaRPr lang="en-US" dirty="0"/>
                    </a:p>
                  </a:txBody>
                  <a:tcPr marL="83018" marR="83018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Median </a:t>
                      </a:r>
                      <a:r>
                        <a:rPr lang="en-US" dirty="0" err="1" smtClean="0"/>
                        <a:t>D</a:t>
                      </a:r>
                      <a:r>
                        <a:rPr lang="en-US" baseline="-25000" dirty="0" err="1" smtClean="0"/>
                        <a:t>p</a:t>
                      </a:r>
                      <a:r>
                        <a:rPr lang="en-US" dirty="0" smtClean="0"/>
                        <a:t>/D</a:t>
                      </a:r>
                      <a:r>
                        <a:rPr lang="en-US" baseline="-25000" dirty="0" smtClean="0"/>
                        <a:t>c</a:t>
                      </a:r>
                      <a:r>
                        <a:rPr lang="en-US" dirty="0" smtClean="0"/>
                        <a:t>--summit</a:t>
                      </a:r>
                      <a:endParaRPr lang="en-US" dirty="0"/>
                    </a:p>
                  </a:txBody>
                  <a:tcPr marL="83018" marR="83018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0.11</a:t>
                      </a:r>
                      <a:endParaRPr lang="en-US" dirty="0"/>
                    </a:p>
                  </a:txBody>
                  <a:tcPr marL="83018" marR="83018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0.08</a:t>
                      </a:r>
                      <a:endParaRPr lang="en-US" dirty="0"/>
                    </a:p>
                  </a:txBody>
                  <a:tcPr marL="83018" marR="83018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0.12</a:t>
                      </a:r>
                      <a:endParaRPr lang="en-US" dirty="0"/>
                    </a:p>
                  </a:txBody>
                  <a:tcPr marL="83018" marR="83018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3018" marR="83018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018" marR="83018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018" marR="83018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3018" marR="83018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3519" y="5715000"/>
            <a:ext cx="5321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 Pits have not been divided into floor and summit pits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62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Observations: Pit </a:t>
            </a:r>
            <a:r>
              <a:rPr lang="en-US" dirty="0"/>
              <a:t>D</a:t>
            </a:r>
            <a:r>
              <a:rPr lang="en-US" dirty="0" smtClean="0"/>
              <a:t>epth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Craters display a well-known depth/diameter relationship. Do pits have a similar relationship?</a:t>
            </a:r>
          </a:p>
          <a:p>
            <a:r>
              <a:rPr lang="en-US" sz="2200" dirty="0" smtClean="0"/>
              <a:t>Used shadow length technique of Chappelow and Sharpton (2002) to determine depths of a sample of Martian floor pit craters (N = 320).</a:t>
            </a:r>
          </a:p>
          <a:p>
            <a:r>
              <a:rPr lang="en-US" sz="2200" dirty="0" smtClean="0"/>
              <a:t>Result: random distribution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241" y="4038600"/>
            <a:ext cx="3852672" cy="2446051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402" y="1447800"/>
            <a:ext cx="3916349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40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Detailed Mapping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3048000" cy="4724400"/>
          </a:xfrm>
        </p:spPr>
        <p:txBody>
          <a:bodyPr/>
          <a:lstStyle/>
          <a:p>
            <a:r>
              <a:rPr lang="en-US" sz="2400" dirty="0" err="1" smtClean="0"/>
              <a:t>Esira</a:t>
            </a:r>
            <a:r>
              <a:rPr lang="en-US" sz="2400" dirty="0" smtClean="0"/>
              <a:t> crater (Mars)</a:t>
            </a:r>
          </a:p>
          <a:p>
            <a:pPr lvl="1"/>
            <a:r>
              <a:rPr lang="en-US" sz="2200" dirty="0" smtClean="0"/>
              <a:t>16.3-km diameter</a:t>
            </a:r>
          </a:p>
          <a:p>
            <a:pPr lvl="1"/>
            <a:r>
              <a:rPr lang="en-US" sz="2200" dirty="0" smtClean="0"/>
              <a:t>8.9</a:t>
            </a:r>
            <a:r>
              <a:rPr lang="en-US" sz="2200" dirty="0" smtClean="0">
                <a:sym typeface="Symbol"/>
              </a:rPr>
              <a:t>N 313.4E</a:t>
            </a:r>
          </a:p>
          <a:p>
            <a:pPr lvl="1"/>
            <a:r>
              <a:rPr lang="en-US" sz="2200" dirty="0" smtClean="0">
                <a:sym typeface="Symbol"/>
              </a:rPr>
              <a:t>Rimmed floor pit crater</a:t>
            </a:r>
          </a:p>
          <a:p>
            <a:r>
              <a:rPr lang="en-US" sz="2400" dirty="0" smtClean="0">
                <a:sym typeface="Symbol"/>
              </a:rPr>
              <a:t>Observations</a:t>
            </a:r>
          </a:p>
          <a:p>
            <a:pPr lvl="1"/>
            <a:r>
              <a:rPr lang="en-US" sz="2200" dirty="0" smtClean="0">
                <a:sym typeface="Symbol"/>
              </a:rPr>
              <a:t>Uplifted </a:t>
            </a:r>
            <a:r>
              <a:rPr lang="en-US" sz="2200" dirty="0" err="1" smtClean="0">
                <a:sym typeface="Symbol"/>
              </a:rPr>
              <a:t>megablocks</a:t>
            </a:r>
            <a:r>
              <a:rPr lang="en-US" sz="2200" dirty="0" smtClean="0">
                <a:sym typeface="Symbol"/>
              </a:rPr>
              <a:t> in pit rim</a:t>
            </a:r>
          </a:p>
          <a:p>
            <a:pPr lvl="1"/>
            <a:r>
              <a:rPr lang="en-US" sz="2200" dirty="0" smtClean="0">
                <a:sym typeface="Symbol"/>
              </a:rPr>
              <a:t>Impact melt has flowed from crater floor into pit</a:t>
            </a:r>
            <a:endParaRPr lang="en-US" sz="2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1" y="2705567"/>
            <a:ext cx="5334000" cy="4121726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677" y="69376"/>
            <a:ext cx="3080738" cy="267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03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231</TotalTime>
  <Words>879</Words>
  <Application>Microsoft Office PowerPoint</Application>
  <PresentationFormat>On-screen Show (4:3)</PresentationFormat>
  <Paragraphs>146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Symbol</vt:lpstr>
      <vt:lpstr>Office Theme</vt:lpstr>
      <vt:lpstr>Central Pit Craters Across the Solar System</vt:lpstr>
      <vt:lpstr>What are Central Pit Craters?</vt:lpstr>
      <vt:lpstr>Proposed Formation Mechanisms for Central Pits</vt:lpstr>
      <vt:lpstr>Objectives of this Project</vt:lpstr>
      <vt:lpstr>Methodology</vt:lpstr>
      <vt:lpstr>Observations: Pit Types</vt:lpstr>
      <vt:lpstr>Observations: Dp/Dc</vt:lpstr>
      <vt:lpstr>Observations: Pit Depth</vt:lpstr>
      <vt:lpstr>Detailed Mapping</vt:lpstr>
      <vt:lpstr>Overall Trends</vt:lpstr>
      <vt:lpstr>Implications for Formation Models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Central Pit Craters Across the Solar System</dc:title>
  <dc:creator>Nadine Barlow</dc:creator>
  <cp:lastModifiedBy>ngb4</cp:lastModifiedBy>
  <cp:revision>26</cp:revision>
  <dcterms:created xsi:type="dcterms:W3CDTF">2015-09-16T15:07:57Z</dcterms:created>
  <dcterms:modified xsi:type="dcterms:W3CDTF">2015-09-22T17:46:04Z</dcterms:modified>
</cp:coreProperties>
</file>