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364"/>
  </p:normalViewPr>
  <p:slideViewPr>
    <p:cSldViewPr snapToGrid="0" snapToObjects="1">
      <p:cViewPr varScale="1">
        <p:scale>
          <a:sx n="95" d="100"/>
          <a:sy n="95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6ABAB-18F9-5B43-885C-2BA11E077E8B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BDE5-4B84-EC47-BA60-B8957EAB5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pezium_cluste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8BDE5-4B84-EC47-BA60-B8957EAB5B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LBVs:</a:t>
            </a:r>
          </a:p>
          <a:p>
            <a:r>
              <a:rPr lang="en-US" dirty="0"/>
              <a:t>-short lifetimes</a:t>
            </a:r>
          </a:p>
          <a:p>
            <a:r>
              <a:rPr lang="en-US" dirty="0"/>
              <a:t>-transitionary phase</a:t>
            </a:r>
          </a:p>
          <a:p>
            <a:r>
              <a:rPr lang="en-US" dirty="0"/>
              <a:t>-undergo episodic mass loss on the order of 10^-6 to 10^-4 solar masses per 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r>
              <a:rPr lang="en-US" dirty="0"/>
              <a:t>O-type stars:</a:t>
            </a:r>
          </a:p>
          <a:p>
            <a:r>
              <a:rPr lang="en-US" dirty="0"/>
              <a:t>-example in Orion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rapezium cluster"/>
              </a:rPr>
              <a:t>Trapezium cluster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one of the stars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 Orionis C</a:t>
            </a:r>
            <a:endParaRPr lang="en-US" dirty="0"/>
          </a:p>
          <a:p>
            <a:endParaRPr lang="en-US" dirty="0"/>
          </a:p>
          <a:p>
            <a:r>
              <a:rPr lang="en-US" dirty="0"/>
              <a:t>RSG:</a:t>
            </a:r>
          </a:p>
          <a:p>
            <a:r>
              <a:rPr lang="en-US" dirty="0"/>
              <a:t>Although the most luminous RSGs come from stars with initial masses of 30 solar masses, most RSGs are expected to be descended from O-type stars of 15 solar masses and below.</a:t>
            </a:r>
          </a:p>
          <a:p>
            <a:r>
              <a:rPr lang="en-US" dirty="0"/>
              <a:t>-</a:t>
            </a:r>
            <a:r>
              <a:rPr lang="en-US" dirty="0" err="1"/>
              <a:t>Betelgous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8BDE5-4B84-EC47-BA60-B8957EAB5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is the evolution</a:t>
            </a:r>
          </a:p>
          <a:p>
            <a:endParaRPr lang="en-US" dirty="0"/>
          </a:p>
          <a:p>
            <a:r>
              <a:rPr lang="en-US" dirty="0"/>
              <a:t>Learn something about how they evolve/form by they isolation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O-star samples: spectroscopic is incomplete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8BDE5-4B84-EC47-BA60-B8957EAB5B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8BDE5-4B84-EC47-BA60-B8957EAB5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BBS: O-type stars fainter than 15 solar masses are late-type O stars early in their lives and are too faint and not intrinsically blue enough to be included</a:t>
            </a:r>
          </a:p>
          <a:p>
            <a:r>
              <a:rPr lang="en-US" dirty="0"/>
              <a:t> so looking at stars &gt; 25 solar masses to restrict the sample into those that evolve into LBVs given the standard view</a:t>
            </a:r>
          </a:p>
          <a:p>
            <a:endParaRPr lang="en-US" dirty="0"/>
          </a:p>
          <a:p>
            <a:r>
              <a:rPr lang="en-US" dirty="0"/>
              <a:t>There are differences in the sample selections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8BDE5-4B84-EC47-BA60-B8957EAB5B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7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2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8B55A5-157A-104A-BD38-CDC12BCEA74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9941173-BD37-BD42-9C9E-59FB0674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3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266"/>
                    </a14:imgEffect>
                    <a14:imgEffect>
                      <a14:saturation sat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BE5C-42EE-3547-AC42-88971AA64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Isolation of Luminous Blue Variables: </a:t>
            </a:r>
            <a:br>
              <a:rPr lang="en-US" sz="6700" dirty="0"/>
            </a:br>
            <a:r>
              <a:rPr lang="en-US" sz="4400" dirty="0"/>
              <a:t>The Implications of their 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CDE6E-3890-D844-921B-4F0CEA676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Erin Aadland</a:t>
            </a:r>
          </a:p>
          <a:p>
            <a:r>
              <a:rPr lang="en-US" dirty="0"/>
              <a:t>Coauthors: Phil Massey, Kathryn Neugent, Maria Drout</a:t>
            </a:r>
          </a:p>
        </p:txBody>
      </p:sp>
    </p:spTree>
    <p:extLst>
      <p:ext uri="{BB962C8B-B14F-4D97-AF65-F5344CB8AC3E}">
        <p14:creationId xmlns:p14="http://schemas.microsoft.com/office/powerpoint/2010/main" val="410462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16BB-E2C5-D94D-A81D-CEFAD3B1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0FF1-746F-FB48-BA3F-4ACB01CD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O-type stars</a:t>
            </a:r>
          </a:p>
          <a:p>
            <a:r>
              <a:rPr lang="en-US" dirty="0"/>
              <a:t>Luminous Blue Variables (LBV)</a:t>
            </a:r>
          </a:p>
          <a:p>
            <a:r>
              <a:rPr lang="en-US" dirty="0"/>
              <a:t>Wolf-</a:t>
            </a:r>
            <a:r>
              <a:rPr lang="en-US" dirty="0" err="1"/>
              <a:t>Rayet</a:t>
            </a:r>
            <a:r>
              <a:rPr lang="en-US" dirty="0"/>
              <a:t> (WR):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WC</a:t>
            </a:r>
          </a:p>
          <a:p>
            <a:r>
              <a:rPr lang="en-US" dirty="0"/>
              <a:t>Red </a:t>
            </a:r>
            <a:r>
              <a:rPr lang="en-US" dirty="0" err="1"/>
              <a:t>Supergiants</a:t>
            </a:r>
            <a:r>
              <a:rPr lang="en-US" dirty="0"/>
              <a:t> (RSG)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6D64-A3CF-6843-BF56-6CB49E3B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884" y="1513524"/>
            <a:ext cx="4960709" cy="4975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3DE8D-2344-D044-876A-53039BA564E3}"/>
              </a:ext>
            </a:extLst>
          </p:cNvPr>
          <p:cNvSpPr txBox="1"/>
          <p:nvPr/>
        </p:nvSpPr>
        <p:spPr>
          <a:xfrm>
            <a:off x="7502252" y="6489063"/>
            <a:ext cx="514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Picture from the Hubble Space Telescope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AB1DA-1743-9447-BA46-08F10BA4671B}"/>
              </a:ext>
            </a:extLst>
          </p:cNvPr>
          <p:cNvSpPr txBox="1"/>
          <p:nvPr/>
        </p:nvSpPr>
        <p:spPr>
          <a:xfrm>
            <a:off x="6775884" y="1548626"/>
            <a:ext cx="20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LBV: AG Carinae </a:t>
            </a:r>
          </a:p>
        </p:txBody>
      </p:sp>
    </p:spTree>
    <p:extLst>
      <p:ext uri="{BB962C8B-B14F-4D97-AF65-F5344CB8AC3E}">
        <p14:creationId xmlns:p14="http://schemas.microsoft.com/office/powerpoint/2010/main" val="351016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16BB-E2C5-D94D-A81D-CEFAD3B1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of Massive Stars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502A67-FE9E-F943-A54F-827DEEDA2915}"/>
              </a:ext>
            </a:extLst>
          </p:cNvPr>
          <p:cNvSpPr txBox="1">
            <a:spLocks/>
          </p:cNvSpPr>
          <p:nvPr/>
        </p:nvSpPr>
        <p:spPr>
          <a:xfrm>
            <a:off x="1925669" y="1690688"/>
            <a:ext cx="3668307" cy="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Single Star Evolution: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144AE7-4715-084A-8503-2E213D183F0D}"/>
              </a:ext>
            </a:extLst>
          </p:cNvPr>
          <p:cNvSpPr txBox="1">
            <a:spLocks/>
          </p:cNvSpPr>
          <p:nvPr/>
        </p:nvSpPr>
        <p:spPr>
          <a:xfrm>
            <a:off x="2056554" y="3128216"/>
            <a:ext cx="3537422" cy="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Star Evolution: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5D9A7-D353-0E4F-B0B5-F22FF4A78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51" b="11479"/>
          <a:stretch/>
        </p:blipFill>
        <p:spPr>
          <a:xfrm>
            <a:off x="3028199" y="3624450"/>
            <a:ext cx="6135602" cy="1062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F47119-F9EE-9246-AEA4-3CA8E0C54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1" t="9954" b="9614"/>
          <a:stretch/>
        </p:blipFill>
        <p:spPr>
          <a:xfrm>
            <a:off x="3028199" y="2276570"/>
            <a:ext cx="5235492" cy="749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093C81-9F84-1D4C-AF2A-5D97A9696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52"/>
          <a:stretch/>
        </p:blipFill>
        <p:spPr>
          <a:xfrm>
            <a:off x="3003175" y="5284649"/>
            <a:ext cx="3139601" cy="84720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F4E839-8982-7A4B-ABC8-EFA0CC2ACB79}"/>
              </a:ext>
            </a:extLst>
          </p:cNvPr>
          <p:cNvSpPr txBox="1">
            <a:spLocks/>
          </p:cNvSpPr>
          <p:nvPr/>
        </p:nvSpPr>
        <p:spPr>
          <a:xfrm>
            <a:off x="2056554" y="4788415"/>
            <a:ext cx="3537422" cy="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RSG Evolution:</a:t>
            </a:r>
          </a:p>
        </p:txBody>
      </p:sp>
    </p:spTree>
    <p:extLst>
      <p:ext uri="{BB962C8B-B14F-4D97-AF65-F5344CB8AC3E}">
        <p14:creationId xmlns:p14="http://schemas.microsoft.com/office/powerpoint/2010/main" val="280691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6778-9EC3-BC49-84A0-D0CE44E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58" y="960732"/>
            <a:ext cx="4056529" cy="1431402"/>
          </a:xfrm>
        </p:spPr>
        <p:txBody>
          <a:bodyPr>
            <a:normAutofit/>
          </a:bodyPr>
          <a:lstStyle/>
          <a:p>
            <a:r>
              <a:rPr lang="en-US" sz="4000" dirty="0"/>
              <a:t>Smith et al., 2015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5882F-DF71-004F-A1F8-0C55F87CDF67}"/>
              </a:ext>
            </a:extLst>
          </p:cNvPr>
          <p:cNvSpPr txBox="1">
            <a:spLocks/>
          </p:cNvSpPr>
          <p:nvPr/>
        </p:nvSpPr>
        <p:spPr>
          <a:xfrm>
            <a:off x="6094047" y="960732"/>
            <a:ext cx="5020542" cy="143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Humphreys et al., 2016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DEFB9C-6961-B949-A70E-7343BAAEF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83338" y="2201507"/>
            <a:ext cx="4672784" cy="38550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FE41BF-AECB-7345-B7DA-1553A587A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60" y="2201507"/>
            <a:ext cx="4710965" cy="38865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09FF271-BD3A-6944-834A-57816605CD5C}"/>
              </a:ext>
            </a:extLst>
          </p:cNvPr>
          <p:cNvSpPr txBox="1">
            <a:spLocks/>
          </p:cNvSpPr>
          <p:nvPr/>
        </p:nvSpPr>
        <p:spPr>
          <a:xfrm>
            <a:off x="467070" y="1020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Large </a:t>
            </a:r>
            <a:r>
              <a:rPr lang="en-US" sz="4800" dirty="0" err="1"/>
              <a:t>Magellanic</a:t>
            </a:r>
            <a:r>
              <a:rPr lang="en-US" sz="4800" dirty="0"/>
              <a:t> Cloud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545DB-C794-2740-A6E7-B994086544A4}"/>
              </a:ext>
            </a:extLst>
          </p:cNvPr>
          <p:cNvSpPr txBox="1"/>
          <p:nvPr/>
        </p:nvSpPr>
        <p:spPr>
          <a:xfrm rot="18157991">
            <a:off x="2418847" y="4436030"/>
            <a:ext cx="12899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10CB9-071F-0D4E-B4AF-37DD5268A5F5}"/>
              </a:ext>
            </a:extLst>
          </p:cNvPr>
          <p:cNvSpPr txBox="1"/>
          <p:nvPr/>
        </p:nvSpPr>
        <p:spPr>
          <a:xfrm>
            <a:off x="2891421" y="4251364"/>
            <a:ext cx="771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52482-0F2E-2845-9FA8-00CBE8C1B2C3}"/>
              </a:ext>
            </a:extLst>
          </p:cNvPr>
          <p:cNvSpPr txBox="1"/>
          <p:nvPr/>
        </p:nvSpPr>
        <p:spPr>
          <a:xfrm>
            <a:off x="1195700" y="6421622"/>
            <a:ext cx="339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Smith, N., &amp; </a:t>
            </a:r>
            <a:r>
              <a:rPr lang="en-US" sz="1200" dirty="0" err="1"/>
              <a:t>Tombleson</a:t>
            </a:r>
            <a:r>
              <a:rPr lang="en-US" sz="1200" dirty="0"/>
              <a:t>, R. 2015, MNRAS, 447, 598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18DA1-5B5A-544E-A8BF-B8BC0B0624B1}"/>
              </a:ext>
            </a:extLst>
          </p:cNvPr>
          <p:cNvSpPr txBox="1"/>
          <p:nvPr/>
        </p:nvSpPr>
        <p:spPr>
          <a:xfrm>
            <a:off x="6227317" y="6421621"/>
            <a:ext cx="498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Humphreys, R. M., Weis, K., Davidson, K., &amp; Gordon, M. S. 2016, </a:t>
            </a:r>
            <a:r>
              <a:rPr lang="en-US" sz="1200" dirty="0" err="1"/>
              <a:t>ApJ</a:t>
            </a:r>
            <a:r>
              <a:rPr lang="en-US" sz="1200" dirty="0"/>
              <a:t>, 825, 64</a:t>
            </a:r>
          </a:p>
        </p:txBody>
      </p:sp>
    </p:spTree>
    <p:extLst>
      <p:ext uri="{BB962C8B-B14F-4D97-AF65-F5344CB8AC3E}">
        <p14:creationId xmlns:p14="http://schemas.microsoft.com/office/powerpoint/2010/main" val="391674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D54724C-CD4B-6948-B1A7-9D3F8608C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890" y="1441590"/>
            <a:ext cx="5801784" cy="4351338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CC5F5B-EAA4-554F-B6CF-64ED3FF8C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41" y="1426509"/>
            <a:ext cx="5842000" cy="4381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437838-6A00-F943-8D39-5DA1140725AA}"/>
              </a:ext>
            </a:extLst>
          </p:cNvPr>
          <p:cNvSpPr txBox="1"/>
          <p:nvPr/>
        </p:nvSpPr>
        <p:spPr>
          <a:xfrm>
            <a:off x="2424766" y="3524052"/>
            <a:ext cx="6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LBV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952865-0308-DB49-A8BF-6A25172178FE}"/>
              </a:ext>
            </a:extLst>
          </p:cNvPr>
          <p:cNvSpPr txBox="1"/>
          <p:nvPr/>
        </p:nvSpPr>
        <p:spPr>
          <a:xfrm>
            <a:off x="3778624" y="3664785"/>
            <a:ext cx="8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RSG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E1433F-AF80-004F-A8C5-8851A2879606}"/>
              </a:ext>
            </a:extLst>
          </p:cNvPr>
          <p:cNvSpPr txBox="1"/>
          <p:nvPr/>
        </p:nvSpPr>
        <p:spPr>
          <a:xfrm>
            <a:off x="9350188" y="3839596"/>
            <a:ext cx="8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RSG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578562-ABEC-7C43-8BD1-D618A0D2C3C0}"/>
              </a:ext>
            </a:extLst>
          </p:cNvPr>
          <p:cNvSpPr txBox="1"/>
          <p:nvPr/>
        </p:nvSpPr>
        <p:spPr>
          <a:xfrm>
            <a:off x="7871012" y="3247927"/>
            <a:ext cx="6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LBV</a:t>
            </a:r>
          </a:p>
        </p:txBody>
      </p:sp>
    </p:spTree>
    <p:extLst>
      <p:ext uri="{BB962C8B-B14F-4D97-AF65-F5344CB8AC3E}">
        <p14:creationId xmlns:p14="http://schemas.microsoft.com/office/powerpoint/2010/main" val="380934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C006-8489-AC4B-9AB5-513480D8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1495-C29F-294F-9307-8BC66342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Single Massive star evolution: O-type stars -&gt; LBVs -&gt; WRs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Our results were consistent with the standard picture of massive star evolution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No evidence for binary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575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tf00001227</Template>
  <TotalTime>3725</TotalTime>
  <Words>283</Words>
  <Application>Microsoft Macintosh PowerPoint</Application>
  <PresentationFormat>Widescreen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Depth</vt:lpstr>
      <vt:lpstr>Isolation of Luminous Blue Variables:  The Implications of their Evolution </vt:lpstr>
      <vt:lpstr>Massive Stars</vt:lpstr>
      <vt:lpstr>Isolation of Massive Stars</vt:lpstr>
      <vt:lpstr>Smith et al., 2015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Luminous Blue Variables </dc:title>
  <dc:creator>Erin Aadland</dc:creator>
  <cp:lastModifiedBy>Erin Aadland</cp:lastModifiedBy>
  <cp:revision>28</cp:revision>
  <cp:lastPrinted>2018-09-18T20:19:59Z</cp:lastPrinted>
  <dcterms:created xsi:type="dcterms:W3CDTF">2018-09-16T04:35:47Z</dcterms:created>
  <dcterms:modified xsi:type="dcterms:W3CDTF">2018-09-19T19:34:16Z</dcterms:modified>
</cp:coreProperties>
</file>