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4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6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9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3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4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7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7CDD-A616-4FFC-99DF-5060F3FC8C0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0A5C9-7D63-4F78-8844-B4B9F8AB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43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Dating Tectonic Activity on Mercury’s Large-Scale Lobate-Scarp Thrust Faults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0237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Nadine G. Barlow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Physics &amp; Astronomy, Northern AZ University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E. Banks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NASA/Goddard Space Flight Center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83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Lobate Scarp Thrust Faults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9772" y="1502068"/>
            <a:ext cx="5181600" cy="1270272"/>
          </a:xfrm>
        </p:spPr>
        <p:txBody>
          <a:bodyPr/>
          <a:lstStyle/>
          <a:p>
            <a:r>
              <a:rPr lang="en-US" dirty="0" smtClean="0"/>
              <a:t>First detected in Mariner 10 images. Now seen to be global based on MESSENGER images.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72" y="1377180"/>
            <a:ext cx="5703056" cy="427729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890" y="3095897"/>
            <a:ext cx="2522220" cy="3362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89862" y="5935637"/>
            <a:ext cx="6302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Question: Is Mercury still shrinking today?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593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"/>
            <a:ext cx="10515600" cy="1325563"/>
          </a:xfrm>
        </p:spPr>
        <p:txBody>
          <a:bodyPr/>
          <a:lstStyle/>
          <a:p>
            <a:r>
              <a:rPr lang="en-US" dirty="0" smtClean="0"/>
              <a:t>Crater Age 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34" y="1097279"/>
            <a:ext cx="4857206" cy="54733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Superposed craters provide constraints on age of feature.</a:t>
            </a:r>
          </a:p>
          <a:p>
            <a:r>
              <a:rPr lang="en-US" dirty="0" smtClean="0"/>
              <a:t>For narrow features like faults, typically use Buffered Crater Counting Technique with only crater directly superposing fault.</a:t>
            </a:r>
          </a:p>
          <a:p>
            <a:r>
              <a:rPr lang="en-US" dirty="0" smtClean="0"/>
              <a:t>We developed a Modified Cater Counting Technique for this study.</a:t>
            </a:r>
          </a:p>
          <a:p>
            <a:pPr lvl="1"/>
            <a:r>
              <a:rPr lang="en-US" dirty="0" smtClean="0"/>
              <a:t>Measure diameters of craters directly superposing or transected by fault.</a:t>
            </a:r>
          </a:p>
          <a:p>
            <a:pPr lvl="1"/>
            <a:r>
              <a:rPr lang="en-US" dirty="0" smtClean="0"/>
              <a:t>Use mean diameter to calculate buffer size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buffer</a:t>
            </a:r>
            <a:r>
              <a:rPr lang="en-US" dirty="0" smtClean="0"/>
              <a:t> = 1.5D).</a:t>
            </a:r>
          </a:p>
          <a:p>
            <a:pPr lvl="1"/>
            <a:r>
              <a:rPr lang="en-US" dirty="0" smtClean="0"/>
              <a:t>Classify craters in buffer zone as post- or pre-dating the fault based on morphology.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937" y="66778"/>
            <a:ext cx="3769561" cy="2912842"/>
          </a:xfr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3669"/>
              </p:ext>
            </p:extLst>
          </p:nvPr>
        </p:nvGraphicFramePr>
        <p:xfrm>
          <a:off x="5445034" y="3154363"/>
          <a:ext cx="6724467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858">
                  <a:extLst>
                    <a:ext uri="{9D8B030D-6E8A-4147-A177-3AD203B41FA5}">
                      <a16:colId xmlns:a16="http://schemas.microsoft.com/office/drawing/2014/main" val="3872089469"/>
                    </a:ext>
                  </a:extLst>
                </a:gridCol>
                <a:gridCol w="1556234">
                  <a:extLst>
                    <a:ext uri="{9D8B030D-6E8A-4147-A177-3AD203B41FA5}">
                      <a16:colId xmlns:a16="http://schemas.microsoft.com/office/drawing/2014/main" val="3884412320"/>
                    </a:ext>
                  </a:extLst>
                </a:gridCol>
                <a:gridCol w="3877375">
                  <a:extLst>
                    <a:ext uri="{9D8B030D-6E8A-4147-A177-3AD203B41FA5}">
                      <a16:colId xmlns:a16="http://schemas.microsoft.com/office/drawing/2014/main" val="2659967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Crater Characteristics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5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Kuiperian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&lt;300 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Rays, fine-scale ejecta structures, secondary craters, sharp rims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Mansurian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r>
                        <a:rPr lang="en-US" baseline="0" dirty="0" smtClean="0"/>
                        <a:t> Ma – 1.7 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rays, but fine-scale ejecta structures preserved; slight crater degradation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64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Calorian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1.7-3.8 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Well-preserved crater features but often filled with smooth plains material.</a:t>
                      </a:r>
                      <a:r>
                        <a:rPr lang="en-US" baseline="0" dirty="0" smtClean="0"/>
                        <a:t> Little to no ejecta.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28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Tolstojan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3.8-4.0 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Degraded craters and basins.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329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</a:t>
                      </a:r>
                      <a:r>
                        <a:rPr lang="en-US" dirty="0" err="1" smtClean="0"/>
                        <a:t>Tolstojan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&gt;4.0 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degraded basins and multi-ring basins.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185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7770" y="6357275"/>
            <a:ext cx="428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(Banks et al., 2017; </a:t>
            </a:r>
            <a:r>
              <a:rPr lang="en-US" dirty="0" err="1" smtClean="0"/>
              <a:t>Spudis</a:t>
            </a:r>
            <a:r>
              <a:rPr lang="en-US" dirty="0" smtClean="0"/>
              <a:t> and Guest, 1988)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9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Crater Size-Frequency </a:t>
            </a:r>
            <a:br>
              <a:rPr lang="en-US" dirty="0" smtClean="0"/>
            </a:br>
            <a:r>
              <a:rPr lang="en-US" dirty="0" smtClean="0"/>
              <a:t>Distribution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Used both </a:t>
            </a:r>
            <a:r>
              <a:rPr lang="en-US" dirty="0" err="1" smtClean="0"/>
              <a:t>Marchi</a:t>
            </a:r>
            <a:r>
              <a:rPr lang="en-US" dirty="0" smtClean="0"/>
              <a:t> et al. (2009) and </a:t>
            </a:r>
            <a:r>
              <a:rPr lang="en-US" dirty="0" err="1" smtClean="0"/>
              <a:t>LeFeuvre</a:t>
            </a:r>
            <a:r>
              <a:rPr lang="en-US" dirty="0" smtClean="0"/>
              <a:t> and </a:t>
            </a:r>
            <a:r>
              <a:rPr lang="en-US" dirty="0" err="1" smtClean="0"/>
              <a:t>Wieczorak</a:t>
            </a:r>
            <a:r>
              <a:rPr lang="en-US" dirty="0" smtClean="0"/>
              <a:t> (2011) production functions. Gave similar results.</a:t>
            </a:r>
          </a:p>
          <a:p>
            <a:r>
              <a:rPr lang="en-US" dirty="0" smtClean="0"/>
              <a:t>Determined ages for both superposed and transected craters to constrain timing.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22" y="235131"/>
            <a:ext cx="5536259" cy="6368091"/>
          </a:xfrm>
        </p:spPr>
      </p:pic>
    </p:spTree>
    <p:extLst>
      <p:ext uri="{BB962C8B-B14F-4D97-AF65-F5344CB8AC3E}">
        <p14:creationId xmlns:p14="http://schemas.microsoft.com/office/powerpoint/2010/main" val="168368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5643" y="5908856"/>
            <a:ext cx="11802049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27939" y="6334780"/>
            <a:ext cx="419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before present, </a:t>
            </a:r>
            <a:r>
              <a:rPr lang="en-US" sz="2800" dirty="0" err="1" smtClean="0"/>
              <a:t>Ga</a:t>
            </a:r>
            <a:r>
              <a:rPr lang="en-US" sz="28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32" y="5898956"/>
            <a:ext cx="1195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~3.9            ~3.7                                                                                                      ~1.7                                                     0.28                  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8544" y="6534834"/>
            <a:ext cx="582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Banks </a:t>
            </a:r>
            <a:r>
              <a:rPr lang="en-US" dirty="0"/>
              <a:t>et al., 2017; Ernst et al., </a:t>
            </a:r>
            <a:r>
              <a:rPr lang="en-US" dirty="0" smtClean="0"/>
              <a:t>2017</a:t>
            </a:r>
            <a:r>
              <a:rPr lang="en-US" dirty="0"/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2978" y="3495971"/>
            <a:ext cx="1228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Calypso</a:t>
            </a:r>
          </a:p>
          <a:p>
            <a:pPr algn="r"/>
            <a:r>
              <a:rPr lang="en-US" dirty="0">
                <a:solidFill>
                  <a:srgbClr val="000000"/>
                </a:solidFill>
              </a:rPr>
              <a:t>Carnegie</a:t>
            </a:r>
          </a:p>
          <a:p>
            <a:pPr algn="r"/>
            <a:r>
              <a:rPr lang="en-US" dirty="0">
                <a:solidFill>
                  <a:srgbClr val="000000"/>
                </a:solidFill>
              </a:rPr>
              <a:t>Enterprise</a:t>
            </a:r>
          </a:p>
          <a:p>
            <a:pPr algn="r"/>
            <a:r>
              <a:rPr lang="en-US" dirty="0" smtClean="0"/>
              <a:t>Alvin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16801" y="3473308"/>
            <a:ext cx="1595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Beagle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err="1" smtClean="0">
                <a:solidFill>
                  <a:srgbClr val="000000"/>
                </a:solidFill>
              </a:rPr>
              <a:t>Duyfken</a:t>
            </a:r>
            <a:r>
              <a:rPr lang="en-US" b="1" dirty="0" smtClean="0">
                <a:solidFill>
                  <a:srgbClr val="000000"/>
                </a:solidFill>
              </a:rPr>
              <a:t> (east)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Mirni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Paramour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5980" y="3178837"/>
            <a:ext cx="26226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Astrolabe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Eltanin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Endeavour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Gjoa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Resolution</a:t>
            </a:r>
          </a:p>
          <a:p>
            <a:r>
              <a:rPr lang="en-US" dirty="0">
                <a:solidFill>
                  <a:srgbClr val="000000"/>
                </a:solidFill>
              </a:rPr>
              <a:t>Santa </a:t>
            </a:r>
            <a:r>
              <a:rPr lang="en-US" dirty="0" smtClean="0">
                <a:solidFill>
                  <a:srgbClr val="000000"/>
                </a:solidFill>
              </a:rPr>
              <a:t>Maria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 smtClean="0"/>
              <a:t>Terror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32767" y="5480878"/>
            <a:ext cx="1490785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897769" y="5481415"/>
            <a:ext cx="1490785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367784" y="1753313"/>
            <a:ext cx="5975713" cy="2122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988837" y="2298925"/>
            <a:ext cx="8584695" cy="2868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367784" y="869735"/>
            <a:ext cx="9205748" cy="9391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31914" y="1359988"/>
            <a:ext cx="643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Heemskerck</a:t>
            </a:r>
            <a:r>
              <a:rPr lang="en-US" dirty="0" smtClean="0">
                <a:solidFill>
                  <a:srgbClr val="000000"/>
                </a:solidFill>
              </a:rPr>
              <a:t>, La Dauphine, </a:t>
            </a:r>
            <a:r>
              <a:rPr lang="en-US" dirty="0" err="1">
                <a:solidFill>
                  <a:srgbClr val="000000"/>
                </a:solidFill>
              </a:rPr>
              <a:t>Pourquoi</a:t>
            </a:r>
            <a:r>
              <a:rPr lang="en-US" dirty="0">
                <a:solidFill>
                  <a:srgbClr val="000000"/>
                </a:solidFill>
              </a:rPr>
              <a:t>-</a:t>
            </a:r>
            <a:r>
              <a:rPr lang="en-US" dirty="0" smtClean="0">
                <a:solidFill>
                  <a:srgbClr val="000000"/>
                </a:solidFill>
              </a:rPr>
              <a:t>Pas,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Zeehan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566007" y="2747593"/>
            <a:ext cx="3818901" cy="20024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61608" y="3173421"/>
            <a:ext cx="4045794" cy="1202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38921" y="2816462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85723"/>
                </a:solidFill>
                <a:ea typeface="Lucida Grande"/>
                <a:cs typeface="Lucida Grande"/>
              </a:rPr>
              <a:t>Adventure</a:t>
            </a:r>
            <a:endParaRPr lang="en-US" dirty="0">
              <a:solidFill>
                <a:srgbClr val="385723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0763155" y="5681761"/>
            <a:ext cx="1201161" cy="894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577313" y="4656114"/>
            <a:ext cx="0" cy="993087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96098" y="6121324"/>
            <a:ext cx="9033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</a:rPr>
              <a:t>Calorian</a:t>
            </a:r>
            <a:r>
              <a:rPr lang="en-US" sz="2000" b="1" dirty="0" smtClean="0">
                <a:solidFill>
                  <a:srgbClr val="0000FF"/>
                </a:solidFill>
              </a:rPr>
              <a:t>                                                                              </a:t>
            </a:r>
            <a:r>
              <a:rPr lang="en-US" sz="2000" b="1" dirty="0" err="1" smtClean="0">
                <a:solidFill>
                  <a:srgbClr val="0000FF"/>
                </a:solidFill>
              </a:rPr>
              <a:t>Mansurian</a:t>
            </a:r>
            <a:r>
              <a:rPr lang="en-US" sz="2000" b="1" dirty="0" smtClean="0">
                <a:solidFill>
                  <a:srgbClr val="0000FF"/>
                </a:solidFill>
              </a:rPr>
              <a:t>                       </a:t>
            </a:r>
            <a:r>
              <a:rPr lang="en-US" sz="2000" b="1" dirty="0" err="1" smtClean="0">
                <a:solidFill>
                  <a:srgbClr val="0000FF"/>
                </a:solidFill>
              </a:rPr>
              <a:t>Kuiperian</a:t>
            </a:r>
            <a:r>
              <a:rPr lang="en-US" sz="2000" b="1" dirty="0" smtClean="0">
                <a:solidFill>
                  <a:srgbClr val="0000FF"/>
                </a:solidFill>
              </a:rPr>
              <a:t> 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3988" y="5857074"/>
            <a:ext cx="2328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Pre-        </a:t>
            </a:r>
          </a:p>
          <a:p>
            <a:r>
              <a:rPr lang="en-US" sz="2000" b="1" dirty="0" err="1" smtClean="0">
                <a:solidFill>
                  <a:srgbClr val="0000FF"/>
                </a:solidFill>
              </a:rPr>
              <a:t>Tolstojan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 </a:t>
            </a:r>
            <a:r>
              <a:rPr lang="en-US" sz="2000" b="1" dirty="0" err="1" smtClean="0">
                <a:solidFill>
                  <a:srgbClr val="0000FF"/>
                </a:solidFill>
              </a:rPr>
              <a:t>Tolstojan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01749" y="3760708"/>
            <a:ext cx="104212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00"/>
                </a:solidFill>
              </a:rPr>
              <a:t>Belgica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Blossom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Fram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Hero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Palmer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Victoria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53978" y="1969899"/>
            <a:ext cx="351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Discovery, </a:t>
            </a:r>
            <a:r>
              <a:rPr lang="en-US" dirty="0" err="1" smtClean="0">
                <a:solidFill>
                  <a:srgbClr val="000000"/>
                </a:solidFill>
              </a:rPr>
              <a:t>Zanya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014130" y="4753795"/>
            <a:ext cx="113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</a:rPr>
              <a:t>Duyfken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(west)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14857" y="2409459"/>
            <a:ext cx="376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Nautilus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18934" y="488404"/>
            <a:ext cx="2214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Vostok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7672851" y="5681761"/>
            <a:ext cx="2878623" cy="894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977862" y="4661993"/>
            <a:ext cx="0" cy="993087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019109" y="5687640"/>
            <a:ext cx="5542119" cy="10402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180190" y="5205116"/>
            <a:ext cx="20860" cy="460365"/>
          </a:xfrm>
          <a:prstGeom prst="line">
            <a:avLst/>
          </a:prstGeom>
          <a:ln w="127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342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Grande</vt:lpstr>
      <vt:lpstr>Office Theme</vt:lpstr>
      <vt:lpstr>Dating Tectonic Activity on Mercury’s Large-Scale Lobate-Scarp Thrust Faults</vt:lpstr>
      <vt:lpstr>Lobate Scarp Thrust Faults</vt:lpstr>
      <vt:lpstr>Crater Age Dating</vt:lpstr>
      <vt:lpstr>Crater Size-Frequency  Distribution Analysis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Dating Tectonic Activity on Mercury’s Large-Scale Lobate-Scarp Thrust Faults</dc:title>
  <dc:creator>Barlow</dc:creator>
  <cp:lastModifiedBy>Barlow</cp:lastModifiedBy>
  <cp:revision>7</cp:revision>
  <dcterms:created xsi:type="dcterms:W3CDTF">2017-09-05T15:43:32Z</dcterms:created>
  <dcterms:modified xsi:type="dcterms:W3CDTF">2018-09-19T18:40:33Z</dcterms:modified>
</cp:coreProperties>
</file>