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39"/>
  </p:notesMasterIdLst>
  <p:sldIdLst>
    <p:sldId id="256" r:id="rId2"/>
    <p:sldId id="257" r:id="rId3"/>
    <p:sldId id="314" r:id="rId4"/>
    <p:sldId id="269" r:id="rId5"/>
    <p:sldId id="270" r:id="rId6"/>
    <p:sldId id="258" r:id="rId7"/>
    <p:sldId id="260" r:id="rId8"/>
    <p:sldId id="263" r:id="rId9"/>
    <p:sldId id="264" r:id="rId10"/>
    <p:sldId id="265" r:id="rId11"/>
    <p:sldId id="271" r:id="rId12"/>
    <p:sldId id="274" r:id="rId13"/>
    <p:sldId id="313" r:id="rId14"/>
    <p:sldId id="275" r:id="rId15"/>
    <p:sldId id="276" r:id="rId16"/>
    <p:sldId id="277" r:id="rId17"/>
    <p:sldId id="279" r:id="rId18"/>
    <p:sldId id="293" r:id="rId19"/>
    <p:sldId id="294" r:id="rId20"/>
    <p:sldId id="295" r:id="rId21"/>
    <p:sldId id="312" r:id="rId22"/>
    <p:sldId id="285" r:id="rId23"/>
    <p:sldId id="300" r:id="rId24"/>
    <p:sldId id="311" r:id="rId25"/>
    <p:sldId id="297" r:id="rId26"/>
    <p:sldId id="302" r:id="rId27"/>
    <p:sldId id="306" r:id="rId28"/>
    <p:sldId id="291" r:id="rId29"/>
    <p:sldId id="303" r:id="rId30"/>
    <p:sldId id="307" r:id="rId31"/>
    <p:sldId id="308" r:id="rId32"/>
    <p:sldId id="315" r:id="rId33"/>
    <p:sldId id="267" r:id="rId34"/>
    <p:sldId id="268" r:id="rId35"/>
    <p:sldId id="286" r:id="rId36"/>
    <p:sldId id="287" r:id="rId37"/>
    <p:sldId id="298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D07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F9A1F-71EC-4EAB-8380-A0AFD5130B0D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9006C-CDD8-44D0-850F-121FB45D8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01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</a:t>
            </a:r>
            <a:r>
              <a:rPr lang="en-US" baseline="0" dirty="0"/>
              <a:t> to the video</a:t>
            </a:r>
          </a:p>
          <a:p>
            <a:endParaRPr lang="en-US" dirty="0"/>
          </a:p>
          <a:p>
            <a:r>
              <a:rPr lang="en-US" dirty="0"/>
              <a:t>Astronomy 101 picture of the solar system:</a:t>
            </a:r>
          </a:p>
          <a:p>
            <a:r>
              <a:rPr lang="en-US" dirty="0"/>
              <a:t>Inner</a:t>
            </a:r>
            <a:r>
              <a:rPr lang="en-US" baseline="0" dirty="0"/>
              <a:t> = dry</a:t>
            </a:r>
          </a:p>
          <a:p>
            <a:r>
              <a:rPr lang="en-US" baseline="0" dirty="0"/>
              <a:t>Outer = icy</a:t>
            </a:r>
          </a:p>
          <a:p>
            <a:r>
              <a:rPr lang="en-US" baseline="0" dirty="0"/>
              <a:t>Snow line – place where water ice can exist since temperatures are low enough </a:t>
            </a:r>
          </a:p>
          <a:p>
            <a:endParaRPr lang="en-US" baseline="0" dirty="0"/>
          </a:p>
          <a:p>
            <a:r>
              <a:rPr lang="en-US" baseline="0" dirty="0"/>
              <a:t>Study of asteroids and meteorites show that this picture doesn’t totally represent what is observed</a:t>
            </a:r>
          </a:p>
          <a:p>
            <a:r>
              <a:rPr lang="en-US" baseline="0" dirty="0"/>
              <a:t>Nominally anhydrous meteorites (e.g., ordinaries) have some evidence for coaccreted water</a:t>
            </a:r>
          </a:p>
          <a:p>
            <a:r>
              <a:rPr lang="en-US" baseline="0" dirty="0"/>
              <a:t>The carbonaceous chondrites have fairly extensive interactions with water </a:t>
            </a:r>
          </a:p>
          <a:p>
            <a:r>
              <a:rPr lang="en-US" baseline="0" dirty="0"/>
              <a:t>The evidence for this is aqueous alteration – the chemical reaction between liquid water and silicates producing hydrated minerals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9DF84-07C7-4D7B-A0E5-098204920D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88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9DF84-07C7-4D7B-A0E5-098204920D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hydrated asteroids</a:t>
            </a:r>
          </a:p>
          <a:p>
            <a:r>
              <a:rPr lang="en-US" dirty="0"/>
              <a:t>No</a:t>
            </a:r>
            <a:r>
              <a:rPr lang="en-US" baseline="0" dirty="0"/>
              <a:t> relationship with size, heliocentric distance </a:t>
            </a:r>
          </a:p>
          <a:p>
            <a:r>
              <a:rPr lang="en-US" baseline="0" dirty="0"/>
              <a:t>Local heterogeneities to produce different degrees; could be related to impact history or internal thermal evolution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D7A59-C998-4B49-9B33-5ED14E98B03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82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baseline="0" dirty="0"/>
              <a:t>o the snow line itself must have moved inwards. This is predicted from disk models but the first observation evidence.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9DF84-07C7-4D7B-A0E5-098204920D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Vesta – size of Arizona </a:t>
            </a:r>
          </a:p>
          <a:p>
            <a:r>
              <a:rPr lang="en-US" dirty="0"/>
              <a:t>Eros 10 mi in longest dimension </a:t>
            </a:r>
          </a:p>
          <a:p>
            <a:r>
              <a:rPr lang="en-US" dirty="0"/>
              <a:t>Itokawa – 3 football fields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10EA4-D167-434A-B480-A4B31254900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17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57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5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41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9785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43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45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76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95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04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4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4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23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5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3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46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6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2CA86-8B8D-4CC0-B7F1-4205726FA0A3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AD971-C5DE-46F4-88E2-B036BB3C9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28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0564E-6EF8-44A5-86B8-11A71A6F54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Meteorite or Wrong!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01C3B5-6F43-489A-9956-59E514102A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248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8548"/>
            <a:ext cx="12688956" cy="94154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Why do meteors glow?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Traveling fast! 45,000 mph or faster</a:t>
            </a:r>
          </a:p>
          <a:p>
            <a:r>
              <a:rPr lang="en-US" dirty="0"/>
              <a:t>Runs into the atmosphere</a:t>
            </a:r>
          </a:p>
          <a:p>
            <a:r>
              <a:rPr lang="en-US" dirty="0"/>
              <a:t>Vaporizes the outside </a:t>
            </a:r>
          </a:p>
          <a:p>
            <a:r>
              <a:rPr lang="en-US" dirty="0"/>
              <a:t>If they are small (less than 8 inches in diameter), they totally vaporize</a:t>
            </a:r>
          </a:p>
        </p:txBody>
      </p:sp>
    </p:spTree>
    <p:extLst>
      <p:ext uri="{BB962C8B-B14F-4D97-AF65-F5344CB8AC3E}">
        <p14:creationId xmlns:p14="http://schemas.microsoft.com/office/powerpoint/2010/main" val="214839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FCC4B-F709-4B7E-B752-49C9114A6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BE9BB-242C-44D8-B74F-6CB152076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Shooting stars tend to be weaker than meteorites</a:t>
            </a:r>
          </a:p>
          <a:p>
            <a:endParaRPr lang="en-US" dirty="0"/>
          </a:p>
          <a:p>
            <a:r>
              <a:rPr lang="en-US" dirty="0"/>
              <a:t>They have more porosity. </a:t>
            </a:r>
          </a:p>
          <a:p>
            <a:endParaRPr lang="en-US" dirty="0"/>
          </a:p>
          <a:p>
            <a:r>
              <a:rPr lang="en-US" dirty="0"/>
              <a:t>Do any of our rocks have high porosity? </a:t>
            </a:r>
          </a:p>
        </p:txBody>
      </p:sp>
    </p:spTree>
    <p:extLst>
      <p:ext uri="{BB962C8B-B14F-4D97-AF65-F5344CB8AC3E}">
        <p14:creationId xmlns:p14="http://schemas.microsoft.com/office/powerpoint/2010/main" val="3583064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usion crust">
            <a:extLst>
              <a:ext uri="{FF2B5EF4-FFF2-40B4-BE49-F238E27FC236}">
                <a16:creationId xmlns:a16="http://schemas.microsoft.com/office/drawing/2014/main" id="{EAB070B8-1BF1-4B87-8608-2D7C1F113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79513"/>
            <a:ext cx="49911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84D52-DF94-43BF-ACD8-D457927CD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182" y="6059694"/>
            <a:ext cx="3664226" cy="549827"/>
          </a:xfrm>
        </p:spPr>
        <p:txBody>
          <a:bodyPr>
            <a:normAutofit/>
          </a:bodyPr>
          <a:lstStyle/>
          <a:p>
            <a:r>
              <a:rPr lang="en-US" sz="2800" b="1" dirty="0"/>
              <a:t>Fusion Crust</a:t>
            </a:r>
          </a:p>
        </p:txBody>
      </p:sp>
      <p:pic>
        <p:nvPicPr>
          <p:cNvPr id="1028" name="Picture 4" descr="Image result for regmaglypts">
            <a:extLst>
              <a:ext uri="{FF2B5EF4-FFF2-40B4-BE49-F238E27FC236}">
                <a16:creationId xmlns:a16="http://schemas.microsoft.com/office/drawing/2014/main" id="{86ADFC84-8719-41EF-A4A1-1EF372F06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00" y="2438400"/>
            <a:ext cx="5892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806D04-A7A5-4448-A2CB-E687D58FBCFD}"/>
              </a:ext>
            </a:extLst>
          </p:cNvPr>
          <p:cNvSpPr txBox="1">
            <a:spLocks/>
          </p:cNvSpPr>
          <p:nvPr/>
        </p:nvSpPr>
        <p:spPr>
          <a:xfrm>
            <a:off x="1974573" y="1779242"/>
            <a:ext cx="3124200" cy="745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Regmaglypts</a:t>
            </a:r>
            <a:r>
              <a:rPr lang="en-US" dirty="0"/>
              <a:t> 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5FEE5-E707-42FD-95D5-AB367E1EB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48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539DF3E-DF4B-454B-A9E0-BD99F2AA1B2F}"/>
              </a:ext>
            </a:extLst>
          </p:cNvPr>
          <p:cNvSpPr/>
          <p:nvPr/>
        </p:nvSpPr>
        <p:spPr>
          <a:xfrm>
            <a:off x="5869830" y="3444240"/>
            <a:ext cx="6047850" cy="3129280"/>
          </a:xfrm>
          <a:prstGeom prst="rect">
            <a:avLst/>
          </a:prstGeom>
          <a:solidFill>
            <a:srgbClr val="F99D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1F1521-7071-4843-893C-727FD40D14E0}"/>
              </a:ext>
            </a:extLst>
          </p:cNvPr>
          <p:cNvSpPr/>
          <p:nvPr/>
        </p:nvSpPr>
        <p:spPr>
          <a:xfrm>
            <a:off x="109110" y="3505200"/>
            <a:ext cx="5458570" cy="29768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55F85E-1676-4542-9CDC-41B2CC0A1FCE}"/>
              </a:ext>
            </a:extLst>
          </p:cNvPr>
          <p:cNvSpPr/>
          <p:nvPr/>
        </p:nvSpPr>
        <p:spPr>
          <a:xfrm>
            <a:off x="5981590" y="467360"/>
            <a:ext cx="6088490" cy="27025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32EDC8C-71B4-47CA-A48E-2B68C54A7453}"/>
              </a:ext>
            </a:extLst>
          </p:cNvPr>
          <p:cNvSpPr/>
          <p:nvPr/>
        </p:nvSpPr>
        <p:spPr>
          <a:xfrm>
            <a:off x="119270" y="660400"/>
            <a:ext cx="5496339" cy="25698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5CE109-C564-4E61-A497-C43032CC60EA}"/>
              </a:ext>
            </a:extLst>
          </p:cNvPr>
          <p:cNvCxnSpPr/>
          <p:nvPr/>
        </p:nvCxnSpPr>
        <p:spPr>
          <a:xfrm>
            <a:off x="5750560" y="1036320"/>
            <a:ext cx="0" cy="468376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6B4E1C-DE4B-486D-87C1-39CAD121C155}"/>
              </a:ext>
            </a:extLst>
          </p:cNvPr>
          <p:cNvCxnSpPr>
            <a:cxnSpLocks/>
          </p:cNvCxnSpPr>
          <p:nvPr/>
        </p:nvCxnSpPr>
        <p:spPr>
          <a:xfrm>
            <a:off x="566530" y="3342640"/>
            <a:ext cx="10913166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71053EB-D8D0-4627-85E3-E207BB021E0C}"/>
              </a:ext>
            </a:extLst>
          </p:cNvPr>
          <p:cNvSpPr/>
          <p:nvPr/>
        </p:nvSpPr>
        <p:spPr>
          <a:xfrm>
            <a:off x="8851833" y="54925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</a:t>
            </a:r>
            <a:endParaRPr lang="en-US" sz="54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A4C42A-C0BC-4A71-A131-213E5A60CADF}"/>
              </a:ext>
            </a:extLst>
          </p:cNvPr>
          <p:cNvSpPr/>
          <p:nvPr/>
        </p:nvSpPr>
        <p:spPr>
          <a:xfrm>
            <a:off x="9136313" y="546669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</a:t>
            </a:r>
            <a:endParaRPr lang="en-US" sz="54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 descr="A picture containing wall, outdoor, snow, sky&#10;&#10;Description automatically generated">
            <a:extLst>
              <a:ext uri="{FF2B5EF4-FFF2-40B4-BE49-F238E27FC236}">
                <a16:creationId xmlns:a16="http://schemas.microsoft.com/office/drawing/2014/main" id="{EFB927A5-758D-4512-B356-69414826D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9" t="33832" r="51739" b="36217"/>
          <a:stretch/>
        </p:blipFill>
        <p:spPr>
          <a:xfrm rot="5400000">
            <a:off x="508338" y="790824"/>
            <a:ext cx="1975004" cy="2733265"/>
          </a:xfrm>
          <a:prstGeom prst="rect">
            <a:avLst/>
          </a:prstGeom>
        </p:spPr>
      </p:pic>
      <p:pic>
        <p:nvPicPr>
          <p:cNvPr id="6" name="Picture 5" descr="A picture containing sky, wall, outdoor&#10;&#10;Description automatically generated">
            <a:extLst>
              <a:ext uri="{FF2B5EF4-FFF2-40B4-BE49-F238E27FC236}">
                <a16:creationId xmlns:a16="http://schemas.microsoft.com/office/drawing/2014/main" id="{4B65010B-29D8-4765-9EE9-C85187345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9" t="41369" r="33189" b="38342"/>
          <a:stretch/>
        </p:blipFill>
        <p:spPr>
          <a:xfrm>
            <a:off x="2861050" y="4106285"/>
            <a:ext cx="2686404" cy="1709531"/>
          </a:xfrm>
          <a:prstGeom prst="rect">
            <a:avLst/>
          </a:prstGeom>
        </p:spPr>
      </p:pic>
      <p:pic>
        <p:nvPicPr>
          <p:cNvPr id="10" name="Picture 9" descr="A picture containing wall, outdoor&#10;&#10;Description automatically generated">
            <a:extLst>
              <a:ext uri="{FF2B5EF4-FFF2-40B4-BE49-F238E27FC236}">
                <a16:creationId xmlns:a16="http://schemas.microsoft.com/office/drawing/2014/main" id="{F5D45747-7445-4E8C-8AD6-3EA2C13D8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5" t="34992" r="35362" b="29646"/>
          <a:stretch/>
        </p:blipFill>
        <p:spPr>
          <a:xfrm rot="5400000">
            <a:off x="6298967" y="757819"/>
            <a:ext cx="2231248" cy="2445025"/>
          </a:xfrm>
          <a:prstGeom prst="rect">
            <a:avLst/>
          </a:prstGeom>
        </p:spPr>
      </p:pic>
      <p:pic>
        <p:nvPicPr>
          <p:cNvPr id="14" name="Picture 13" descr="A picture containing wall, outdoor&#10;&#10;Description automatically generated">
            <a:extLst>
              <a:ext uri="{FF2B5EF4-FFF2-40B4-BE49-F238E27FC236}">
                <a16:creationId xmlns:a16="http://schemas.microsoft.com/office/drawing/2014/main" id="{936181B7-09E5-422C-B4CA-4FF9C18467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9" t="39243" r="37101" b="33897"/>
          <a:stretch/>
        </p:blipFill>
        <p:spPr>
          <a:xfrm rot="5400000">
            <a:off x="9550182" y="736822"/>
            <a:ext cx="2378096" cy="2395328"/>
          </a:xfrm>
          <a:prstGeom prst="rect">
            <a:avLst/>
          </a:prstGeom>
        </p:spPr>
      </p:pic>
      <p:pic>
        <p:nvPicPr>
          <p:cNvPr id="18" name="Picture 17" descr="A picture containing wall&#10;&#10;Description automatically generated">
            <a:extLst>
              <a:ext uri="{FF2B5EF4-FFF2-40B4-BE49-F238E27FC236}">
                <a16:creationId xmlns:a16="http://schemas.microsoft.com/office/drawing/2014/main" id="{C21121B6-2CF5-41D5-BCFB-8D51DBC95E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1" t="28808" r="30580" b="38148"/>
          <a:stretch/>
        </p:blipFill>
        <p:spPr>
          <a:xfrm rot="5400000">
            <a:off x="344672" y="3571345"/>
            <a:ext cx="2133369" cy="2464905"/>
          </a:xfrm>
          <a:prstGeom prst="rect">
            <a:avLst/>
          </a:prstGeom>
        </p:spPr>
      </p:pic>
      <p:pic>
        <p:nvPicPr>
          <p:cNvPr id="23" name="Picture 22" descr="A picture containing wall&#10;&#10;Description automatically generated">
            <a:extLst>
              <a:ext uri="{FF2B5EF4-FFF2-40B4-BE49-F238E27FC236}">
                <a16:creationId xmlns:a16="http://schemas.microsoft.com/office/drawing/2014/main" id="{4542B739-E08A-4D2F-9255-F895F0700A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731" r="30580" b="34477"/>
          <a:stretch/>
        </p:blipFill>
        <p:spPr>
          <a:xfrm rot="5400000">
            <a:off x="3318472" y="985181"/>
            <a:ext cx="2109493" cy="2345634"/>
          </a:xfrm>
          <a:prstGeom prst="rect">
            <a:avLst/>
          </a:prstGeom>
        </p:spPr>
      </p:pic>
      <p:pic>
        <p:nvPicPr>
          <p:cNvPr id="29" name="Picture 28" descr="A picture containing wall, black, outdoor&#10;&#10;Description automatically generated">
            <a:extLst>
              <a:ext uri="{FF2B5EF4-FFF2-40B4-BE49-F238E27FC236}">
                <a16:creationId xmlns:a16="http://schemas.microsoft.com/office/drawing/2014/main" id="{50BB6657-9F4F-4230-B52B-A45CC10739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32093" r="38551" b="27327"/>
          <a:stretch/>
        </p:blipFill>
        <p:spPr>
          <a:xfrm rot="5400000">
            <a:off x="6697817" y="2969644"/>
            <a:ext cx="1967945" cy="3332817"/>
          </a:xfrm>
          <a:prstGeom prst="rect">
            <a:avLst/>
          </a:prstGeom>
        </p:spPr>
      </p:pic>
      <p:pic>
        <p:nvPicPr>
          <p:cNvPr id="31" name="Picture 30" descr="A picture containing wall&#10;&#10;Description automatically generated">
            <a:extLst>
              <a:ext uri="{FF2B5EF4-FFF2-40B4-BE49-F238E27FC236}">
                <a16:creationId xmlns:a16="http://schemas.microsoft.com/office/drawing/2014/main" id="{F9370D47-EC8E-4193-B879-495AD7A53D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 t="43881" r="35362" b="35829"/>
          <a:stretch/>
        </p:blipFill>
        <p:spPr>
          <a:xfrm rot="5400000">
            <a:off x="9276619" y="3972244"/>
            <a:ext cx="2935163" cy="20275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61B2739-695A-4719-A44C-BEA07E3FFB46}"/>
              </a:ext>
            </a:extLst>
          </p:cNvPr>
          <p:cNvSpPr/>
          <p:nvPr/>
        </p:nvSpPr>
        <p:spPr>
          <a:xfrm>
            <a:off x="2738826" y="56957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7DFCBA-452D-40C6-B6E7-3CCD73AD9761}"/>
              </a:ext>
            </a:extLst>
          </p:cNvPr>
          <p:cNvSpPr/>
          <p:nvPr/>
        </p:nvSpPr>
        <p:spPr>
          <a:xfrm>
            <a:off x="2369753" y="556829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  <a:endParaRPr lang="en-US" sz="54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7941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D3464-734B-4168-95A8-1BE3EE10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high density?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8CD9C-1103-4CCD-9087-FD7A64B74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at the center of planet Earth? </a:t>
            </a:r>
          </a:p>
        </p:txBody>
      </p:sp>
    </p:spTree>
    <p:extLst>
      <p:ext uri="{BB962C8B-B14F-4D97-AF65-F5344CB8AC3E}">
        <p14:creationId xmlns:p14="http://schemas.microsoft.com/office/powerpoint/2010/main" val="214408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C4391-4048-43CF-9373-70BEDFC3B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F6BE3-A1B7-420F-B3E9-AAAAF3E5F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asteroids got big enough to form cores but then had some kind of catastrophic collision, breaking them up</a:t>
            </a:r>
          </a:p>
          <a:p>
            <a:endParaRPr lang="en-US" dirty="0"/>
          </a:p>
          <a:p>
            <a:r>
              <a:rPr lang="en-US" dirty="0"/>
              <a:t>These can form iron meteorites</a:t>
            </a:r>
          </a:p>
          <a:p>
            <a:endParaRPr lang="en-US" dirty="0"/>
          </a:p>
          <a:p>
            <a:r>
              <a:rPr lang="en-US" dirty="0"/>
              <a:t>We see a fair number of these because they are so strong and can survive on earth’s surface</a:t>
            </a:r>
          </a:p>
        </p:txBody>
      </p:sp>
    </p:spTree>
    <p:extLst>
      <p:ext uri="{BB962C8B-B14F-4D97-AF65-F5344CB8AC3E}">
        <p14:creationId xmlns:p14="http://schemas.microsoft.com/office/powerpoint/2010/main" val="2867390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E21FE-5BDC-4C87-A972-9A34011E9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everything iron is a meteorite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CE610-0117-4FD3-B1AA-CA328A60B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Slag and loadstone  can often be mistaken for meteorites</a:t>
            </a:r>
          </a:p>
          <a:p>
            <a:endParaRPr lang="en-US" dirty="0"/>
          </a:p>
          <a:p>
            <a:r>
              <a:rPr lang="en-US" dirty="0"/>
              <a:t>We can tell the difference through the techniques we’ve learned about, more sophisticated chemical tests or looking for </a:t>
            </a:r>
            <a:r>
              <a:rPr lang="en-US" b="1" dirty="0" err="1"/>
              <a:t>Widmanstätten</a:t>
            </a:r>
            <a:r>
              <a:rPr lang="en-US" b="1" dirty="0"/>
              <a:t> patterns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83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2DEF7-1FFF-4486-8C13-06C968C5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7C09B-17CD-4D72-8D30-5E4E27331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Image result for widmanstatten pattern">
            <a:extLst>
              <a:ext uri="{FF2B5EF4-FFF2-40B4-BE49-F238E27FC236}">
                <a16:creationId xmlns:a16="http://schemas.microsoft.com/office/drawing/2014/main" id="{249A20C1-B286-4A66-820D-24060F86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" y="0"/>
            <a:ext cx="10180320" cy="685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251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Stoney-iron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Core mantle boundaries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7692" y="2415588"/>
            <a:ext cx="221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Stoney-iron</a:t>
            </a:r>
          </a:p>
        </p:txBody>
      </p:sp>
      <p:pic>
        <p:nvPicPr>
          <p:cNvPr id="5122" name="Picture 2" descr="Image result for pallasite cross section">
            <a:extLst>
              <a:ext uri="{FF2B5EF4-FFF2-40B4-BE49-F238E27FC236}">
                <a16:creationId xmlns:a16="http://schemas.microsoft.com/office/drawing/2014/main" id="{183E4C12-164E-497A-8A33-0F454AE30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40" y="1860688"/>
            <a:ext cx="6153270" cy="465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84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B46BD-EFB5-4FEF-A9A6-91CE6D6DB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asteroids never formed cores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2A373-11D0-4084-96E5-D1F196C73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iron-nickel metal never sank to a core </a:t>
            </a:r>
          </a:p>
          <a:p>
            <a:endParaRPr lang="en-US" dirty="0"/>
          </a:p>
          <a:p>
            <a:r>
              <a:rPr lang="en-US" dirty="0"/>
              <a:t>Flecks of iron can be found in these meteorites</a:t>
            </a:r>
          </a:p>
        </p:txBody>
      </p:sp>
    </p:spTree>
    <p:extLst>
      <p:ext uri="{BB962C8B-B14F-4D97-AF65-F5344CB8AC3E}">
        <p14:creationId xmlns:p14="http://schemas.microsoft.com/office/powerpoint/2010/main" val="203264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62CD8-47EE-4879-9E46-98149C390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8EDD1-B34C-45EE-81E2-3332257CA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Physical characteristics of meteorites</a:t>
            </a:r>
          </a:p>
          <a:p>
            <a:r>
              <a:rPr lang="en-US" dirty="0"/>
              <a:t>Differences between Earth rocks and space rocks</a:t>
            </a:r>
          </a:p>
        </p:txBody>
      </p:sp>
    </p:spTree>
    <p:extLst>
      <p:ext uri="{BB962C8B-B14F-4D97-AF65-F5344CB8AC3E}">
        <p14:creationId xmlns:p14="http://schemas.microsoft.com/office/powerpoint/2010/main" val="4138103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6DD15-ED7C-472C-B1EC-09FAA45EE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test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9E94B-C437-4F3A-A9B9-1AA88513F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going to react to a magnet?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Let’s try!</a:t>
            </a:r>
          </a:p>
        </p:txBody>
      </p:sp>
    </p:spTree>
    <p:extLst>
      <p:ext uri="{BB962C8B-B14F-4D97-AF65-F5344CB8AC3E}">
        <p14:creationId xmlns:p14="http://schemas.microsoft.com/office/powerpoint/2010/main" val="295042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539DF3E-DF4B-454B-A9E0-BD99F2AA1B2F}"/>
              </a:ext>
            </a:extLst>
          </p:cNvPr>
          <p:cNvSpPr/>
          <p:nvPr/>
        </p:nvSpPr>
        <p:spPr>
          <a:xfrm>
            <a:off x="5869830" y="3444240"/>
            <a:ext cx="6047850" cy="3129280"/>
          </a:xfrm>
          <a:prstGeom prst="rect">
            <a:avLst/>
          </a:prstGeom>
          <a:solidFill>
            <a:srgbClr val="F99D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1F1521-7071-4843-893C-727FD40D14E0}"/>
              </a:ext>
            </a:extLst>
          </p:cNvPr>
          <p:cNvSpPr/>
          <p:nvPr/>
        </p:nvSpPr>
        <p:spPr>
          <a:xfrm>
            <a:off x="109110" y="3505200"/>
            <a:ext cx="5458570" cy="29768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55F85E-1676-4542-9CDC-41B2CC0A1FCE}"/>
              </a:ext>
            </a:extLst>
          </p:cNvPr>
          <p:cNvSpPr/>
          <p:nvPr/>
        </p:nvSpPr>
        <p:spPr>
          <a:xfrm>
            <a:off x="5981590" y="467360"/>
            <a:ext cx="6088490" cy="27025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32EDC8C-71B4-47CA-A48E-2B68C54A7453}"/>
              </a:ext>
            </a:extLst>
          </p:cNvPr>
          <p:cNvSpPr/>
          <p:nvPr/>
        </p:nvSpPr>
        <p:spPr>
          <a:xfrm>
            <a:off x="119270" y="660400"/>
            <a:ext cx="5496339" cy="25698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5CE109-C564-4E61-A497-C43032CC60EA}"/>
              </a:ext>
            </a:extLst>
          </p:cNvPr>
          <p:cNvCxnSpPr/>
          <p:nvPr/>
        </p:nvCxnSpPr>
        <p:spPr>
          <a:xfrm>
            <a:off x="5750560" y="1036320"/>
            <a:ext cx="0" cy="468376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6B4E1C-DE4B-486D-87C1-39CAD121C155}"/>
              </a:ext>
            </a:extLst>
          </p:cNvPr>
          <p:cNvCxnSpPr>
            <a:cxnSpLocks/>
          </p:cNvCxnSpPr>
          <p:nvPr/>
        </p:nvCxnSpPr>
        <p:spPr>
          <a:xfrm>
            <a:off x="566530" y="3342640"/>
            <a:ext cx="10913166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71053EB-D8D0-4627-85E3-E207BB021E0C}"/>
              </a:ext>
            </a:extLst>
          </p:cNvPr>
          <p:cNvSpPr/>
          <p:nvPr/>
        </p:nvSpPr>
        <p:spPr>
          <a:xfrm>
            <a:off x="8851833" y="54925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</a:t>
            </a:r>
            <a:endParaRPr lang="en-US" sz="54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A4C42A-C0BC-4A71-A131-213E5A60CADF}"/>
              </a:ext>
            </a:extLst>
          </p:cNvPr>
          <p:cNvSpPr/>
          <p:nvPr/>
        </p:nvSpPr>
        <p:spPr>
          <a:xfrm>
            <a:off x="9136313" y="546669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</a:t>
            </a:r>
            <a:endParaRPr lang="en-US" sz="54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 descr="A picture containing wall, outdoor, snow, sky&#10;&#10;Description automatically generated">
            <a:extLst>
              <a:ext uri="{FF2B5EF4-FFF2-40B4-BE49-F238E27FC236}">
                <a16:creationId xmlns:a16="http://schemas.microsoft.com/office/drawing/2014/main" id="{EFB927A5-758D-4512-B356-69414826D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9" t="33832" r="51739" b="36217"/>
          <a:stretch/>
        </p:blipFill>
        <p:spPr>
          <a:xfrm rot="5400000">
            <a:off x="508338" y="790824"/>
            <a:ext cx="1975004" cy="2733265"/>
          </a:xfrm>
          <a:prstGeom prst="rect">
            <a:avLst/>
          </a:prstGeom>
        </p:spPr>
      </p:pic>
      <p:pic>
        <p:nvPicPr>
          <p:cNvPr id="6" name="Picture 5" descr="A picture containing sky, wall, outdoor&#10;&#10;Description automatically generated">
            <a:extLst>
              <a:ext uri="{FF2B5EF4-FFF2-40B4-BE49-F238E27FC236}">
                <a16:creationId xmlns:a16="http://schemas.microsoft.com/office/drawing/2014/main" id="{4B65010B-29D8-4765-9EE9-C85187345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9" t="41369" r="33189" b="38342"/>
          <a:stretch/>
        </p:blipFill>
        <p:spPr>
          <a:xfrm>
            <a:off x="2861050" y="4106285"/>
            <a:ext cx="2686404" cy="1709531"/>
          </a:xfrm>
          <a:prstGeom prst="rect">
            <a:avLst/>
          </a:prstGeom>
        </p:spPr>
      </p:pic>
      <p:pic>
        <p:nvPicPr>
          <p:cNvPr id="10" name="Picture 9" descr="A picture containing wall, outdoor&#10;&#10;Description automatically generated">
            <a:extLst>
              <a:ext uri="{FF2B5EF4-FFF2-40B4-BE49-F238E27FC236}">
                <a16:creationId xmlns:a16="http://schemas.microsoft.com/office/drawing/2014/main" id="{F5D45747-7445-4E8C-8AD6-3EA2C13D8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5" t="34992" r="35362" b="29646"/>
          <a:stretch/>
        </p:blipFill>
        <p:spPr>
          <a:xfrm rot="5400000">
            <a:off x="6298967" y="757819"/>
            <a:ext cx="2231248" cy="2445025"/>
          </a:xfrm>
          <a:prstGeom prst="rect">
            <a:avLst/>
          </a:prstGeom>
        </p:spPr>
      </p:pic>
      <p:pic>
        <p:nvPicPr>
          <p:cNvPr id="14" name="Picture 13" descr="A picture containing wall, outdoor&#10;&#10;Description automatically generated">
            <a:extLst>
              <a:ext uri="{FF2B5EF4-FFF2-40B4-BE49-F238E27FC236}">
                <a16:creationId xmlns:a16="http://schemas.microsoft.com/office/drawing/2014/main" id="{936181B7-09E5-422C-B4CA-4FF9C18467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9" t="39243" r="37101" b="33897"/>
          <a:stretch/>
        </p:blipFill>
        <p:spPr>
          <a:xfrm rot="5400000">
            <a:off x="9550182" y="736822"/>
            <a:ext cx="2378096" cy="2395328"/>
          </a:xfrm>
          <a:prstGeom prst="rect">
            <a:avLst/>
          </a:prstGeom>
        </p:spPr>
      </p:pic>
      <p:pic>
        <p:nvPicPr>
          <p:cNvPr id="18" name="Picture 17" descr="A picture containing wall&#10;&#10;Description automatically generated">
            <a:extLst>
              <a:ext uri="{FF2B5EF4-FFF2-40B4-BE49-F238E27FC236}">
                <a16:creationId xmlns:a16="http://schemas.microsoft.com/office/drawing/2014/main" id="{C21121B6-2CF5-41D5-BCFB-8D51DBC95E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1" t="28808" r="30580" b="38148"/>
          <a:stretch/>
        </p:blipFill>
        <p:spPr>
          <a:xfrm rot="5400000">
            <a:off x="344672" y="3571345"/>
            <a:ext cx="2133369" cy="2464905"/>
          </a:xfrm>
          <a:prstGeom prst="rect">
            <a:avLst/>
          </a:prstGeom>
        </p:spPr>
      </p:pic>
      <p:pic>
        <p:nvPicPr>
          <p:cNvPr id="23" name="Picture 22" descr="A picture containing wall&#10;&#10;Description automatically generated">
            <a:extLst>
              <a:ext uri="{FF2B5EF4-FFF2-40B4-BE49-F238E27FC236}">
                <a16:creationId xmlns:a16="http://schemas.microsoft.com/office/drawing/2014/main" id="{4542B739-E08A-4D2F-9255-F895F0700A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731" r="30580" b="34477"/>
          <a:stretch/>
        </p:blipFill>
        <p:spPr>
          <a:xfrm rot="5400000">
            <a:off x="3318472" y="985181"/>
            <a:ext cx="2109493" cy="2345634"/>
          </a:xfrm>
          <a:prstGeom prst="rect">
            <a:avLst/>
          </a:prstGeom>
        </p:spPr>
      </p:pic>
      <p:pic>
        <p:nvPicPr>
          <p:cNvPr id="29" name="Picture 28" descr="A picture containing wall, black, outdoor&#10;&#10;Description automatically generated">
            <a:extLst>
              <a:ext uri="{FF2B5EF4-FFF2-40B4-BE49-F238E27FC236}">
                <a16:creationId xmlns:a16="http://schemas.microsoft.com/office/drawing/2014/main" id="{50BB6657-9F4F-4230-B52B-A45CC10739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32093" r="38551" b="27327"/>
          <a:stretch/>
        </p:blipFill>
        <p:spPr>
          <a:xfrm rot="5400000">
            <a:off x="6697817" y="2969644"/>
            <a:ext cx="1967945" cy="3332817"/>
          </a:xfrm>
          <a:prstGeom prst="rect">
            <a:avLst/>
          </a:prstGeom>
        </p:spPr>
      </p:pic>
      <p:pic>
        <p:nvPicPr>
          <p:cNvPr id="31" name="Picture 30" descr="A picture containing wall&#10;&#10;Description automatically generated">
            <a:extLst>
              <a:ext uri="{FF2B5EF4-FFF2-40B4-BE49-F238E27FC236}">
                <a16:creationId xmlns:a16="http://schemas.microsoft.com/office/drawing/2014/main" id="{F9370D47-EC8E-4193-B879-495AD7A53D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 t="43881" r="35362" b="35829"/>
          <a:stretch/>
        </p:blipFill>
        <p:spPr>
          <a:xfrm rot="5400000">
            <a:off x="9276619" y="3972244"/>
            <a:ext cx="2935163" cy="20275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61B2739-695A-4719-A44C-BEA07E3FFB46}"/>
              </a:ext>
            </a:extLst>
          </p:cNvPr>
          <p:cNvSpPr/>
          <p:nvPr/>
        </p:nvSpPr>
        <p:spPr>
          <a:xfrm>
            <a:off x="2738826" y="56957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7DFCBA-452D-40C6-B6E7-3CCD73AD9761}"/>
              </a:ext>
            </a:extLst>
          </p:cNvPr>
          <p:cNvSpPr/>
          <p:nvPr/>
        </p:nvSpPr>
        <p:spPr>
          <a:xfrm>
            <a:off x="2369753" y="556829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  <a:endParaRPr lang="en-US" sz="54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769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naturalhistory.si.edu/onehundredyears/featured_objects/AllendeMeteorite/Allende_Meteorite_Sec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713"/>
            <a:ext cx="12192000" cy="804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6679" y="6232689"/>
            <a:ext cx="3097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Allende, CV3 http://naturalhistory.si.edu</a:t>
            </a:r>
          </a:p>
        </p:txBody>
      </p:sp>
    </p:spTree>
    <p:extLst>
      <p:ext uri="{BB962C8B-B14F-4D97-AF65-F5344CB8AC3E}">
        <p14:creationId xmlns:p14="http://schemas.microsoft.com/office/powerpoint/2010/main" val="2282339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74257-B151-4580-8358-1C7F9ACD6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332F6-CE60-4E18-ACA4-449036771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any of our samples have chondrules?</a:t>
            </a:r>
          </a:p>
        </p:txBody>
      </p:sp>
    </p:spTree>
    <p:extLst>
      <p:ext uri="{BB962C8B-B14F-4D97-AF65-F5344CB8AC3E}">
        <p14:creationId xmlns:p14="http://schemas.microsoft.com/office/powerpoint/2010/main" val="3375367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539DF3E-DF4B-454B-A9E0-BD99F2AA1B2F}"/>
              </a:ext>
            </a:extLst>
          </p:cNvPr>
          <p:cNvSpPr/>
          <p:nvPr/>
        </p:nvSpPr>
        <p:spPr>
          <a:xfrm>
            <a:off x="5869830" y="3444240"/>
            <a:ext cx="6047850" cy="3129280"/>
          </a:xfrm>
          <a:prstGeom prst="rect">
            <a:avLst/>
          </a:prstGeom>
          <a:solidFill>
            <a:srgbClr val="F99D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1F1521-7071-4843-893C-727FD40D14E0}"/>
              </a:ext>
            </a:extLst>
          </p:cNvPr>
          <p:cNvSpPr/>
          <p:nvPr/>
        </p:nvSpPr>
        <p:spPr>
          <a:xfrm>
            <a:off x="109110" y="3505200"/>
            <a:ext cx="5458570" cy="29768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55F85E-1676-4542-9CDC-41B2CC0A1FCE}"/>
              </a:ext>
            </a:extLst>
          </p:cNvPr>
          <p:cNvSpPr/>
          <p:nvPr/>
        </p:nvSpPr>
        <p:spPr>
          <a:xfrm>
            <a:off x="5981590" y="467360"/>
            <a:ext cx="6088490" cy="27025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32EDC8C-71B4-47CA-A48E-2B68C54A7453}"/>
              </a:ext>
            </a:extLst>
          </p:cNvPr>
          <p:cNvSpPr/>
          <p:nvPr/>
        </p:nvSpPr>
        <p:spPr>
          <a:xfrm>
            <a:off x="119270" y="660400"/>
            <a:ext cx="5496339" cy="25698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5CE109-C564-4E61-A497-C43032CC60EA}"/>
              </a:ext>
            </a:extLst>
          </p:cNvPr>
          <p:cNvCxnSpPr/>
          <p:nvPr/>
        </p:nvCxnSpPr>
        <p:spPr>
          <a:xfrm>
            <a:off x="5750560" y="1036320"/>
            <a:ext cx="0" cy="468376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6B4E1C-DE4B-486D-87C1-39CAD121C155}"/>
              </a:ext>
            </a:extLst>
          </p:cNvPr>
          <p:cNvCxnSpPr>
            <a:cxnSpLocks/>
          </p:cNvCxnSpPr>
          <p:nvPr/>
        </p:nvCxnSpPr>
        <p:spPr>
          <a:xfrm>
            <a:off x="566530" y="3342640"/>
            <a:ext cx="10913166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71053EB-D8D0-4627-85E3-E207BB021E0C}"/>
              </a:ext>
            </a:extLst>
          </p:cNvPr>
          <p:cNvSpPr/>
          <p:nvPr/>
        </p:nvSpPr>
        <p:spPr>
          <a:xfrm>
            <a:off x="8851833" y="54925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</a:t>
            </a:r>
            <a:endParaRPr lang="en-US" sz="54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A4C42A-C0BC-4A71-A131-213E5A60CADF}"/>
              </a:ext>
            </a:extLst>
          </p:cNvPr>
          <p:cNvSpPr/>
          <p:nvPr/>
        </p:nvSpPr>
        <p:spPr>
          <a:xfrm>
            <a:off x="9136313" y="546669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</a:t>
            </a:r>
            <a:endParaRPr lang="en-US" sz="54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 descr="A picture containing wall, outdoor, snow, sky&#10;&#10;Description automatically generated">
            <a:extLst>
              <a:ext uri="{FF2B5EF4-FFF2-40B4-BE49-F238E27FC236}">
                <a16:creationId xmlns:a16="http://schemas.microsoft.com/office/drawing/2014/main" id="{EFB927A5-758D-4512-B356-69414826D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9" t="33832" r="51739" b="36217"/>
          <a:stretch/>
        </p:blipFill>
        <p:spPr>
          <a:xfrm rot="5400000">
            <a:off x="508338" y="790824"/>
            <a:ext cx="1975004" cy="2733265"/>
          </a:xfrm>
          <a:prstGeom prst="rect">
            <a:avLst/>
          </a:prstGeom>
        </p:spPr>
      </p:pic>
      <p:pic>
        <p:nvPicPr>
          <p:cNvPr id="6" name="Picture 5" descr="A picture containing sky, wall, outdoor&#10;&#10;Description automatically generated">
            <a:extLst>
              <a:ext uri="{FF2B5EF4-FFF2-40B4-BE49-F238E27FC236}">
                <a16:creationId xmlns:a16="http://schemas.microsoft.com/office/drawing/2014/main" id="{4B65010B-29D8-4765-9EE9-C85187345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9" t="41369" r="33189" b="38342"/>
          <a:stretch/>
        </p:blipFill>
        <p:spPr>
          <a:xfrm>
            <a:off x="2861050" y="4106285"/>
            <a:ext cx="2686404" cy="1709531"/>
          </a:xfrm>
          <a:prstGeom prst="rect">
            <a:avLst/>
          </a:prstGeom>
        </p:spPr>
      </p:pic>
      <p:pic>
        <p:nvPicPr>
          <p:cNvPr id="10" name="Picture 9" descr="A picture containing wall, outdoor&#10;&#10;Description automatically generated">
            <a:extLst>
              <a:ext uri="{FF2B5EF4-FFF2-40B4-BE49-F238E27FC236}">
                <a16:creationId xmlns:a16="http://schemas.microsoft.com/office/drawing/2014/main" id="{F5D45747-7445-4E8C-8AD6-3EA2C13D8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5" t="34992" r="35362" b="29646"/>
          <a:stretch/>
        </p:blipFill>
        <p:spPr>
          <a:xfrm rot="5400000">
            <a:off x="6298967" y="757819"/>
            <a:ext cx="2231248" cy="2445025"/>
          </a:xfrm>
          <a:prstGeom prst="rect">
            <a:avLst/>
          </a:prstGeom>
        </p:spPr>
      </p:pic>
      <p:pic>
        <p:nvPicPr>
          <p:cNvPr id="14" name="Picture 13" descr="A picture containing wall, outdoor&#10;&#10;Description automatically generated">
            <a:extLst>
              <a:ext uri="{FF2B5EF4-FFF2-40B4-BE49-F238E27FC236}">
                <a16:creationId xmlns:a16="http://schemas.microsoft.com/office/drawing/2014/main" id="{936181B7-09E5-422C-B4CA-4FF9C18467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9" t="39243" r="37101" b="33897"/>
          <a:stretch/>
        </p:blipFill>
        <p:spPr>
          <a:xfrm rot="5400000">
            <a:off x="9550182" y="736822"/>
            <a:ext cx="2378096" cy="2395328"/>
          </a:xfrm>
          <a:prstGeom prst="rect">
            <a:avLst/>
          </a:prstGeom>
        </p:spPr>
      </p:pic>
      <p:pic>
        <p:nvPicPr>
          <p:cNvPr id="18" name="Picture 17" descr="A picture containing wall&#10;&#10;Description automatically generated">
            <a:extLst>
              <a:ext uri="{FF2B5EF4-FFF2-40B4-BE49-F238E27FC236}">
                <a16:creationId xmlns:a16="http://schemas.microsoft.com/office/drawing/2014/main" id="{C21121B6-2CF5-41D5-BCFB-8D51DBC95E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1" t="28808" r="30580" b="38148"/>
          <a:stretch/>
        </p:blipFill>
        <p:spPr>
          <a:xfrm rot="5400000">
            <a:off x="344672" y="3571345"/>
            <a:ext cx="2133369" cy="2464905"/>
          </a:xfrm>
          <a:prstGeom prst="rect">
            <a:avLst/>
          </a:prstGeom>
        </p:spPr>
      </p:pic>
      <p:pic>
        <p:nvPicPr>
          <p:cNvPr id="23" name="Picture 22" descr="A picture containing wall&#10;&#10;Description automatically generated">
            <a:extLst>
              <a:ext uri="{FF2B5EF4-FFF2-40B4-BE49-F238E27FC236}">
                <a16:creationId xmlns:a16="http://schemas.microsoft.com/office/drawing/2014/main" id="{4542B739-E08A-4D2F-9255-F895F0700A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731" r="30580" b="34477"/>
          <a:stretch/>
        </p:blipFill>
        <p:spPr>
          <a:xfrm rot="5400000">
            <a:off x="3318472" y="985181"/>
            <a:ext cx="2109493" cy="2345634"/>
          </a:xfrm>
          <a:prstGeom prst="rect">
            <a:avLst/>
          </a:prstGeom>
        </p:spPr>
      </p:pic>
      <p:pic>
        <p:nvPicPr>
          <p:cNvPr id="29" name="Picture 28" descr="A picture containing wall, black, outdoor&#10;&#10;Description automatically generated">
            <a:extLst>
              <a:ext uri="{FF2B5EF4-FFF2-40B4-BE49-F238E27FC236}">
                <a16:creationId xmlns:a16="http://schemas.microsoft.com/office/drawing/2014/main" id="{50BB6657-9F4F-4230-B52B-A45CC10739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32093" r="38551" b="27327"/>
          <a:stretch/>
        </p:blipFill>
        <p:spPr>
          <a:xfrm rot="5400000">
            <a:off x="6697817" y="2969644"/>
            <a:ext cx="1967945" cy="3332817"/>
          </a:xfrm>
          <a:prstGeom prst="rect">
            <a:avLst/>
          </a:prstGeom>
        </p:spPr>
      </p:pic>
      <p:pic>
        <p:nvPicPr>
          <p:cNvPr id="31" name="Picture 30" descr="A picture containing wall&#10;&#10;Description automatically generated">
            <a:extLst>
              <a:ext uri="{FF2B5EF4-FFF2-40B4-BE49-F238E27FC236}">
                <a16:creationId xmlns:a16="http://schemas.microsoft.com/office/drawing/2014/main" id="{F9370D47-EC8E-4193-B879-495AD7A53D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 t="43881" r="35362" b="35829"/>
          <a:stretch/>
        </p:blipFill>
        <p:spPr>
          <a:xfrm rot="5400000">
            <a:off x="9276619" y="3972244"/>
            <a:ext cx="2935163" cy="20275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61B2739-695A-4719-A44C-BEA07E3FFB46}"/>
              </a:ext>
            </a:extLst>
          </p:cNvPr>
          <p:cNvSpPr/>
          <p:nvPr/>
        </p:nvSpPr>
        <p:spPr>
          <a:xfrm>
            <a:off x="2738826" y="56957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7DFCBA-452D-40C6-B6E7-3CCD73AD9761}"/>
              </a:ext>
            </a:extLst>
          </p:cNvPr>
          <p:cNvSpPr/>
          <p:nvPr/>
        </p:nvSpPr>
        <p:spPr>
          <a:xfrm>
            <a:off x="2369753" y="556829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  <a:endParaRPr lang="en-US" sz="54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5160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E0446-3769-4DCC-A9AB-0203DE12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found the meteorites!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5B57B-22DD-4EF6-9476-512673DC0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08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Some tell us about </a:t>
            </a:r>
            <a:r>
              <a:rPr lang="en-US"/>
              <a:t>core-forming bodies</a:t>
            </a:r>
          </a:p>
          <a:p>
            <a:pPr marL="0" indent="0" algn="ctr">
              <a:buNone/>
            </a:pPr>
            <a:r>
              <a:rPr lang="en-US"/>
              <a:t> </a:t>
            </a:r>
            <a:endParaRPr lang="en-US" dirty="0"/>
          </a:p>
          <a:p>
            <a:pPr algn="ctr"/>
            <a:r>
              <a:rPr lang="en-US" dirty="0"/>
              <a:t>Some tell us about the early solar system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Study meteorites?</a:t>
            </a:r>
          </a:p>
        </p:txBody>
      </p:sp>
      <p:pic>
        <p:nvPicPr>
          <p:cNvPr id="5" name="Picture 4" descr="NWA 1756 (LL3.10) - 2.0g End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403544"/>
            <a:ext cx="47625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097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naturalhistory.si.edu/onehundredyears/featured_objects/AllendeMeteorite/Allende_Meteorite_Sec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713"/>
            <a:ext cx="12192000" cy="804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63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Allende, CV3 http://naturalhistory.si.edu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0" y="291840"/>
            <a:ext cx="12192000" cy="16150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Very primitive </a:t>
            </a:r>
          </a:p>
          <a:p>
            <a:pPr algn="ctr"/>
            <a:r>
              <a:rPr lang="en-US" dirty="0"/>
              <a:t>Organic molecules </a:t>
            </a:r>
          </a:p>
          <a:p>
            <a:pPr algn="ctr"/>
            <a:r>
              <a:rPr lang="en-US" dirty="0"/>
              <a:t>Some have water </a:t>
            </a:r>
          </a:p>
        </p:txBody>
      </p:sp>
    </p:spTree>
    <p:extLst>
      <p:ext uri="{BB962C8B-B14F-4D97-AF65-F5344CB8AC3E}">
        <p14:creationId xmlns:p14="http://schemas.microsoft.com/office/powerpoint/2010/main" val="98312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bennu">
            <a:extLst>
              <a:ext uri="{FF2B5EF4-FFF2-40B4-BE49-F238E27FC236}">
                <a16:creationId xmlns:a16="http://schemas.microsoft.com/office/drawing/2014/main" id="{66E8143F-0D63-462A-A5D8-5B9F202D5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6"/>
          <a:stretch/>
        </p:blipFill>
        <p:spPr bwMode="auto">
          <a:xfrm>
            <a:off x="6579704" y="0"/>
            <a:ext cx="56122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ryugu">
            <a:extLst>
              <a:ext uri="{FF2B5EF4-FFF2-40B4-BE49-F238E27FC236}">
                <a16:creationId xmlns:a16="http://schemas.microsoft.com/office/drawing/2014/main" id="{7779D7C2-3870-4AAA-B0ED-FB2D2A754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66BE14-147A-42ED-B9A4-50B49F752F65}"/>
              </a:ext>
            </a:extLst>
          </p:cNvPr>
          <p:cNvSpPr txBox="1"/>
          <p:nvPr/>
        </p:nvSpPr>
        <p:spPr>
          <a:xfrm>
            <a:off x="81280" y="6188765"/>
            <a:ext cx="226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Ryugu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EDC552-754A-4797-A307-8FD1396B9793}"/>
              </a:ext>
            </a:extLst>
          </p:cNvPr>
          <p:cNvSpPr txBox="1"/>
          <p:nvPr/>
        </p:nvSpPr>
        <p:spPr>
          <a:xfrm>
            <a:off x="10500802" y="327991"/>
            <a:ext cx="226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Bennu</a:t>
            </a:r>
          </a:p>
        </p:txBody>
      </p:sp>
    </p:spTree>
    <p:extLst>
      <p:ext uri="{BB962C8B-B14F-4D97-AF65-F5344CB8AC3E}">
        <p14:creationId xmlns:p14="http://schemas.microsoft.com/office/powerpoint/2010/main" val="3525993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813816"/>
          </a:xfrm>
          <a:blipFill dpi="0" rotWithShape="1">
            <a:blip r:embed="rId3">
              <a:alphaModFix amt="30000"/>
            </a:blip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dirty="0"/>
              <a:t>Current Solar System</a:t>
            </a:r>
          </a:p>
        </p:txBody>
      </p:sp>
      <p:sp>
        <p:nvSpPr>
          <p:cNvPr id="4" name="Oval 3"/>
          <p:cNvSpPr/>
          <p:nvPr/>
        </p:nvSpPr>
        <p:spPr>
          <a:xfrm>
            <a:off x="1223162" y="3151264"/>
            <a:ext cx="1918741" cy="193373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20640" y="3698790"/>
            <a:ext cx="1484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Proto-Sun</a:t>
            </a:r>
          </a:p>
        </p:txBody>
      </p:sp>
      <p:sp>
        <p:nvSpPr>
          <p:cNvPr id="7" name="Oval 6"/>
          <p:cNvSpPr/>
          <p:nvPr/>
        </p:nvSpPr>
        <p:spPr>
          <a:xfrm>
            <a:off x="4130943" y="3923177"/>
            <a:ext cx="419725" cy="427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98791" y="3305790"/>
            <a:ext cx="148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Earth</a:t>
            </a:r>
          </a:p>
        </p:txBody>
      </p:sp>
      <p:sp>
        <p:nvSpPr>
          <p:cNvPr id="10" name="Oval 9"/>
          <p:cNvSpPr/>
          <p:nvPr/>
        </p:nvSpPr>
        <p:spPr>
          <a:xfrm>
            <a:off x="9107990" y="3625606"/>
            <a:ext cx="916898" cy="9218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824425" y="3013403"/>
            <a:ext cx="1720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Jupiter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545149" y="3694137"/>
            <a:ext cx="2923082" cy="78483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40267" y="2024889"/>
            <a:ext cx="2807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Main Asteroid Belt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441667" y="2296737"/>
            <a:ext cx="4199057" cy="1301441"/>
            <a:chOff x="6758151" y="3417670"/>
            <a:chExt cx="4199057" cy="1301441"/>
          </a:xfrm>
        </p:grpSpPr>
        <p:sp>
          <p:nvSpPr>
            <p:cNvPr id="17" name="TextBox 16"/>
            <p:cNvSpPr txBox="1"/>
            <p:nvPr/>
          </p:nvSpPr>
          <p:spPr>
            <a:xfrm>
              <a:off x="8292664" y="3417670"/>
              <a:ext cx="2664544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Snow line</a:t>
              </a:r>
            </a:p>
          </p:txBody>
        </p:sp>
        <p:cxnSp>
          <p:nvCxnSpPr>
            <p:cNvPr id="19" name="Straight Arrow Connector 18"/>
            <p:cNvCxnSpPr>
              <a:stCxn id="17" idx="1"/>
            </p:cNvCxnSpPr>
            <p:nvPr/>
          </p:nvCxnSpPr>
          <p:spPr>
            <a:xfrm flipH="1">
              <a:off x="6758151" y="3710058"/>
              <a:ext cx="1534513" cy="1009053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4566873" y="4337140"/>
            <a:ext cx="148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Mars</a:t>
            </a:r>
          </a:p>
        </p:txBody>
      </p:sp>
      <p:sp>
        <p:nvSpPr>
          <p:cNvPr id="24" name="Oval 23"/>
          <p:cNvSpPr/>
          <p:nvPr/>
        </p:nvSpPr>
        <p:spPr>
          <a:xfrm>
            <a:off x="5184632" y="4053579"/>
            <a:ext cx="219740" cy="20556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794514" y="3694137"/>
            <a:ext cx="2653370" cy="78483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rot="3014560">
            <a:off x="4468848" y="2620666"/>
            <a:ext cx="2907104" cy="3150884"/>
          </a:xfrm>
          <a:prstGeom prst="arc">
            <a:avLst>
              <a:gd name="adj1" fmla="val 16200000"/>
              <a:gd name="adj2" fmla="val 20620953"/>
            </a:avLst>
          </a:prstGeom>
          <a:ln w="1270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539DF3E-DF4B-454B-A9E0-BD99F2AA1B2F}"/>
              </a:ext>
            </a:extLst>
          </p:cNvPr>
          <p:cNvSpPr/>
          <p:nvPr/>
        </p:nvSpPr>
        <p:spPr>
          <a:xfrm>
            <a:off x="5869830" y="3444240"/>
            <a:ext cx="6047850" cy="3129280"/>
          </a:xfrm>
          <a:prstGeom prst="rect">
            <a:avLst/>
          </a:prstGeom>
          <a:solidFill>
            <a:srgbClr val="F99D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1F1521-7071-4843-893C-727FD40D14E0}"/>
              </a:ext>
            </a:extLst>
          </p:cNvPr>
          <p:cNvSpPr/>
          <p:nvPr/>
        </p:nvSpPr>
        <p:spPr>
          <a:xfrm>
            <a:off x="109110" y="3505200"/>
            <a:ext cx="5458570" cy="29768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55F85E-1676-4542-9CDC-41B2CC0A1FCE}"/>
              </a:ext>
            </a:extLst>
          </p:cNvPr>
          <p:cNvSpPr/>
          <p:nvPr/>
        </p:nvSpPr>
        <p:spPr>
          <a:xfrm>
            <a:off x="5981590" y="467360"/>
            <a:ext cx="6088490" cy="27025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32EDC8C-71B4-47CA-A48E-2B68C54A7453}"/>
              </a:ext>
            </a:extLst>
          </p:cNvPr>
          <p:cNvSpPr/>
          <p:nvPr/>
        </p:nvSpPr>
        <p:spPr>
          <a:xfrm>
            <a:off x="119270" y="660400"/>
            <a:ext cx="5496339" cy="25698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5CE109-C564-4E61-A497-C43032CC60EA}"/>
              </a:ext>
            </a:extLst>
          </p:cNvPr>
          <p:cNvCxnSpPr/>
          <p:nvPr/>
        </p:nvCxnSpPr>
        <p:spPr>
          <a:xfrm>
            <a:off x="5750560" y="1036320"/>
            <a:ext cx="0" cy="468376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6B4E1C-DE4B-486D-87C1-39CAD121C155}"/>
              </a:ext>
            </a:extLst>
          </p:cNvPr>
          <p:cNvCxnSpPr>
            <a:cxnSpLocks/>
          </p:cNvCxnSpPr>
          <p:nvPr/>
        </p:nvCxnSpPr>
        <p:spPr>
          <a:xfrm>
            <a:off x="566530" y="3342640"/>
            <a:ext cx="10913166" cy="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71053EB-D8D0-4627-85E3-E207BB021E0C}"/>
              </a:ext>
            </a:extLst>
          </p:cNvPr>
          <p:cNvSpPr/>
          <p:nvPr/>
        </p:nvSpPr>
        <p:spPr>
          <a:xfrm>
            <a:off x="8851833" y="54925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</a:t>
            </a:r>
            <a:endParaRPr lang="en-US" sz="54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A4C42A-C0BC-4A71-A131-213E5A60CADF}"/>
              </a:ext>
            </a:extLst>
          </p:cNvPr>
          <p:cNvSpPr/>
          <p:nvPr/>
        </p:nvSpPr>
        <p:spPr>
          <a:xfrm>
            <a:off x="9136313" y="546669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</a:t>
            </a:r>
            <a:endParaRPr lang="en-US" sz="54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 descr="A picture containing wall, outdoor, snow, sky&#10;&#10;Description automatically generated">
            <a:extLst>
              <a:ext uri="{FF2B5EF4-FFF2-40B4-BE49-F238E27FC236}">
                <a16:creationId xmlns:a16="http://schemas.microsoft.com/office/drawing/2014/main" id="{EFB927A5-758D-4512-B356-69414826D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9" t="33832" r="51739" b="36217"/>
          <a:stretch/>
        </p:blipFill>
        <p:spPr>
          <a:xfrm rot="5400000">
            <a:off x="597789" y="790824"/>
            <a:ext cx="1975004" cy="2733265"/>
          </a:xfrm>
          <a:prstGeom prst="rect">
            <a:avLst/>
          </a:prstGeom>
        </p:spPr>
      </p:pic>
      <p:pic>
        <p:nvPicPr>
          <p:cNvPr id="6" name="Picture 5" descr="A picture containing sky, wall, outdoor&#10;&#10;Description automatically generated">
            <a:extLst>
              <a:ext uri="{FF2B5EF4-FFF2-40B4-BE49-F238E27FC236}">
                <a16:creationId xmlns:a16="http://schemas.microsoft.com/office/drawing/2014/main" id="{4B65010B-29D8-4765-9EE9-C85187345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9" t="41369" r="33189" b="38342"/>
          <a:stretch/>
        </p:blipFill>
        <p:spPr>
          <a:xfrm>
            <a:off x="2861050" y="4106285"/>
            <a:ext cx="2686404" cy="1709531"/>
          </a:xfrm>
          <a:prstGeom prst="rect">
            <a:avLst/>
          </a:prstGeom>
        </p:spPr>
      </p:pic>
      <p:pic>
        <p:nvPicPr>
          <p:cNvPr id="10" name="Picture 9" descr="A picture containing wall, outdoor&#10;&#10;Description automatically generated">
            <a:extLst>
              <a:ext uri="{FF2B5EF4-FFF2-40B4-BE49-F238E27FC236}">
                <a16:creationId xmlns:a16="http://schemas.microsoft.com/office/drawing/2014/main" id="{F5D45747-7445-4E8C-8AD6-3EA2C13D8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5" t="34992" r="35362" b="29646"/>
          <a:stretch/>
        </p:blipFill>
        <p:spPr>
          <a:xfrm rot="5400000">
            <a:off x="6298967" y="757819"/>
            <a:ext cx="2231248" cy="2445025"/>
          </a:xfrm>
          <a:prstGeom prst="rect">
            <a:avLst/>
          </a:prstGeom>
        </p:spPr>
      </p:pic>
      <p:pic>
        <p:nvPicPr>
          <p:cNvPr id="14" name="Picture 13" descr="A picture containing wall, outdoor&#10;&#10;Description automatically generated">
            <a:extLst>
              <a:ext uri="{FF2B5EF4-FFF2-40B4-BE49-F238E27FC236}">
                <a16:creationId xmlns:a16="http://schemas.microsoft.com/office/drawing/2014/main" id="{936181B7-09E5-422C-B4CA-4FF9C18467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9" t="39243" r="37101" b="33897"/>
          <a:stretch/>
        </p:blipFill>
        <p:spPr>
          <a:xfrm rot="5400000">
            <a:off x="9550182" y="736822"/>
            <a:ext cx="2378096" cy="2395328"/>
          </a:xfrm>
          <a:prstGeom prst="rect">
            <a:avLst/>
          </a:prstGeom>
        </p:spPr>
      </p:pic>
      <p:pic>
        <p:nvPicPr>
          <p:cNvPr id="18" name="Picture 17" descr="A picture containing wall&#10;&#10;Description automatically generated">
            <a:extLst>
              <a:ext uri="{FF2B5EF4-FFF2-40B4-BE49-F238E27FC236}">
                <a16:creationId xmlns:a16="http://schemas.microsoft.com/office/drawing/2014/main" id="{C21121B6-2CF5-41D5-BCFB-8D51DBC95E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1" t="28808" r="30580" b="38148"/>
          <a:stretch/>
        </p:blipFill>
        <p:spPr>
          <a:xfrm rot="5400000">
            <a:off x="344672" y="3571345"/>
            <a:ext cx="2133369" cy="2464905"/>
          </a:xfrm>
          <a:prstGeom prst="rect">
            <a:avLst/>
          </a:prstGeom>
        </p:spPr>
      </p:pic>
      <p:pic>
        <p:nvPicPr>
          <p:cNvPr id="23" name="Picture 22" descr="A picture containing wall&#10;&#10;Description automatically generated">
            <a:extLst>
              <a:ext uri="{FF2B5EF4-FFF2-40B4-BE49-F238E27FC236}">
                <a16:creationId xmlns:a16="http://schemas.microsoft.com/office/drawing/2014/main" id="{4542B739-E08A-4D2F-9255-F895F0700A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731" r="30580" b="34477"/>
          <a:stretch/>
        </p:blipFill>
        <p:spPr>
          <a:xfrm rot="5400000">
            <a:off x="3318472" y="985181"/>
            <a:ext cx="2109493" cy="2345634"/>
          </a:xfrm>
          <a:prstGeom prst="rect">
            <a:avLst/>
          </a:prstGeom>
        </p:spPr>
      </p:pic>
      <p:pic>
        <p:nvPicPr>
          <p:cNvPr id="29" name="Picture 28" descr="A picture containing wall, black, outdoor&#10;&#10;Description automatically generated">
            <a:extLst>
              <a:ext uri="{FF2B5EF4-FFF2-40B4-BE49-F238E27FC236}">
                <a16:creationId xmlns:a16="http://schemas.microsoft.com/office/drawing/2014/main" id="{50BB6657-9F4F-4230-B52B-A45CC10739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32093" r="38551" b="27327"/>
          <a:stretch/>
        </p:blipFill>
        <p:spPr>
          <a:xfrm rot="5400000">
            <a:off x="6697817" y="2969644"/>
            <a:ext cx="1967945" cy="3332817"/>
          </a:xfrm>
          <a:prstGeom prst="rect">
            <a:avLst/>
          </a:prstGeom>
        </p:spPr>
      </p:pic>
      <p:pic>
        <p:nvPicPr>
          <p:cNvPr id="31" name="Picture 30" descr="A picture containing wall&#10;&#10;Description automatically generated">
            <a:extLst>
              <a:ext uri="{FF2B5EF4-FFF2-40B4-BE49-F238E27FC236}">
                <a16:creationId xmlns:a16="http://schemas.microsoft.com/office/drawing/2014/main" id="{F9370D47-EC8E-4193-B879-495AD7A53D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 t="43881" r="35362" b="35829"/>
          <a:stretch/>
        </p:blipFill>
        <p:spPr>
          <a:xfrm rot="5400000">
            <a:off x="9276619" y="3972244"/>
            <a:ext cx="2935163" cy="20275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61B2739-695A-4719-A44C-BEA07E3FFB46}"/>
              </a:ext>
            </a:extLst>
          </p:cNvPr>
          <p:cNvSpPr/>
          <p:nvPr/>
        </p:nvSpPr>
        <p:spPr>
          <a:xfrm>
            <a:off x="2738826" y="56957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7DFCBA-452D-40C6-B6E7-3CCD73AD9761}"/>
              </a:ext>
            </a:extLst>
          </p:cNvPr>
          <p:cNvSpPr/>
          <p:nvPr/>
        </p:nvSpPr>
        <p:spPr>
          <a:xfrm>
            <a:off x="2369753" y="5568295"/>
            <a:ext cx="604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  <a:endParaRPr lang="en-US" sz="54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2136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t="418" r="8190"/>
          <a:stretch/>
        </p:blipFill>
        <p:spPr>
          <a:xfrm>
            <a:off x="1520687" y="1878497"/>
            <a:ext cx="8366267" cy="4750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Hydrated minerals are widespread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8" t="40845" r="10477" b="12951"/>
          <a:stretch/>
        </p:blipFill>
        <p:spPr>
          <a:xfrm>
            <a:off x="7119731" y="3826247"/>
            <a:ext cx="2551043" cy="22057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2F22FA-E3C5-4A72-96E7-E03B4A64D221}"/>
              </a:ext>
            </a:extLst>
          </p:cNvPr>
          <p:cNvSpPr/>
          <p:nvPr/>
        </p:nvSpPr>
        <p:spPr>
          <a:xfrm>
            <a:off x="7498080" y="3886926"/>
            <a:ext cx="2172694" cy="21355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28DE81-9261-497B-8D43-C1AFC363268E}"/>
              </a:ext>
            </a:extLst>
          </p:cNvPr>
          <p:cNvSpPr txBox="1"/>
          <p:nvPr/>
        </p:nvSpPr>
        <p:spPr>
          <a:xfrm>
            <a:off x="7934960" y="4124960"/>
            <a:ext cx="160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Asteroids with 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3B4C22-41B8-47F9-A29C-8D04CDE72953}"/>
              </a:ext>
            </a:extLst>
          </p:cNvPr>
          <p:cNvSpPr txBox="1"/>
          <p:nvPr/>
        </p:nvSpPr>
        <p:spPr>
          <a:xfrm>
            <a:off x="7937389" y="5029200"/>
            <a:ext cx="1605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Anhydrous asteroids or unknown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E31A5E8A-7466-4536-8D58-DC6435307E1D}"/>
              </a:ext>
            </a:extLst>
          </p:cNvPr>
          <p:cNvSpPr/>
          <p:nvPr/>
        </p:nvSpPr>
        <p:spPr>
          <a:xfrm>
            <a:off x="7521066" y="5140959"/>
            <a:ext cx="370855" cy="784503"/>
          </a:xfrm>
          <a:prstGeom prst="rightBrace">
            <a:avLst>
              <a:gd name="adj1" fmla="val 47078"/>
              <a:gd name="adj2" fmla="val 50000"/>
            </a:avLst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BA1C09B1-6B6D-4562-95B1-0D101BE863CE}"/>
              </a:ext>
            </a:extLst>
          </p:cNvPr>
          <p:cNvSpPr/>
          <p:nvPr/>
        </p:nvSpPr>
        <p:spPr>
          <a:xfrm>
            <a:off x="7561706" y="3919589"/>
            <a:ext cx="393337" cy="1121954"/>
          </a:xfrm>
          <a:prstGeom prst="rightBrace">
            <a:avLst>
              <a:gd name="adj1" fmla="val 47078"/>
              <a:gd name="adj2" fmla="val 50000"/>
            </a:avLst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68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08002" y="3029812"/>
            <a:ext cx="1918741" cy="193373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5358" y="3458068"/>
            <a:ext cx="1484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Proto- sun</a:t>
            </a:r>
          </a:p>
        </p:txBody>
      </p:sp>
      <p:sp>
        <p:nvSpPr>
          <p:cNvPr id="7" name="Oval 6"/>
          <p:cNvSpPr/>
          <p:nvPr/>
        </p:nvSpPr>
        <p:spPr>
          <a:xfrm>
            <a:off x="3715783" y="3801725"/>
            <a:ext cx="419725" cy="427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83631" y="3184338"/>
            <a:ext cx="148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Earth</a:t>
            </a:r>
          </a:p>
        </p:txBody>
      </p:sp>
      <p:sp>
        <p:nvSpPr>
          <p:cNvPr id="10" name="Oval 9"/>
          <p:cNvSpPr/>
          <p:nvPr/>
        </p:nvSpPr>
        <p:spPr>
          <a:xfrm>
            <a:off x="8692830" y="3504154"/>
            <a:ext cx="916898" cy="9218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409265" y="2891951"/>
            <a:ext cx="1708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Jupiter </a:t>
            </a:r>
          </a:p>
        </p:txBody>
      </p:sp>
      <p:sp>
        <p:nvSpPr>
          <p:cNvPr id="12" name="Arc 11"/>
          <p:cNvSpPr/>
          <p:nvPr/>
        </p:nvSpPr>
        <p:spPr>
          <a:xfrm rot="3014560">
            <a:off x="5541642" y="2568560"/>
            <a:ext cx="2907104" cy="3150884"/>
          </a:xfrm>
          <a:prstGeom prst="arc">
            <a:avLst>
              <a:gd name="adj1" fmla="val 16200000"/>
              <a:gd name="adj2" fmla="val 20620953"/>
            </a:avLst>
          </a:prstGeom>
          <a:ln w="1270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129989" y="3572685"/>
            <a:ext cx="2923082" cy="78483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228052" y="2082297"/>
            <a:ext cx="2807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Main Asteroid Belt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206331" y="1079872"/>
            <a:ext cx="3186523" cy="2056576"/>
            <a:chOff x="7808766" y="2878848"/>
            <a:chExt cx="3186523" cy="2056576"/>
          </a:xfrm>
        </p:grpSpPr>
        <p:sp>
          <p:nvSpPr>
            <p:cNvPr id="17" name="TextBox 16"/>
            <p:cNvSpPr txBox="1"/>
            <p:nvPr/>
          </p:nvSpPr>
          <p:spPr>
            <a:xfrm>
              <a:off x="8330745" y="2878848"/>
              <a:ext cx="2664544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Snow line</a:t>
              </a:r>
            </a:p>
          </p:txBody>
        </p:sp>
        <p:cxnSp>
          <p:nvCxnSpPr>
            <p:cNvPr id="19" name="Straight Arrow Connector 18"/>
            <p:cNvCxnSpPr>
              <a:cxnSpLocks/>
              <a:stCxn id="17" idx="1"/>
              <a:endCxn id="12" idx="0"/>
            </p:cNvCxnSpPr>
            <p:nvPr/>
          </p:nvCxnSpPr>
          <p:spPr>
            <a:xfrm flipH="1">
              <a:off x="7808766" y="3171236"/>
              <a:ext cx="521979" cy="176418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/>
          <p:cNvCxnSpPr/>
          <p:nvPr/>
        </p:nvCxnSpPr>
        <p:spPr>
          <a:xfrm flipH="1">
            <a:off x="7242619" y="3989182"/>
            <a:ext cx="986589" cy="0"/>
          </a:xfrm>
          <a:prstGeom prst="straightConnector1">
            <a:avLst/>
          </a:prstGeom>
          <a:ln w="1270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/>
          <p:cNvSpPr/>
          <p:nvPr/>
        </p:nvSpPr>
        <p:spPr>
          <a:xfrm rot="3014560">
            <a:off x="2645792" y="2592639"/>
            <a:ext cx="2907104" cy="3150884"/>
          </a:xfrm>
          <a:prstGeom prst="arc">
            <a:avLst>
              <a:gd name="adj1" fmla="val 16200000"/>
              <a:gd name="adj2" fmla="val 20620953"/>
            </a:avLst>
          </a:prstGeom>
          <a:ln w="1270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151713" y="4215688"/>
            <a:ext cx="148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Mars</a:t>
            </a:r>
          </a:p>
        </p:txBody>
      </p:sp>
      <p:sp>
        <p:nvSpPr>
          <p:cNvPr id="24" name="Oval 23"/>
          <p:cNvSpPr/>
          <p:nvPr/>
        </p:nvSpPr>
        <p:spPr>
          <a:xfrm>
            <a:off x="4769472" y="3932127"/>
            <a:ext cx="219740" cy="20556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220D70FC-A2E9-4712-B235-D84FCB1E087B}"/>
              </a:ext>
            </a:extLst>
          </p:cNvPr>
          <p:cNvSpPr/>
          <p:nvPr/>
        </p:nvSpPr>
        <p:spPr>
          <a:xfrm>
            <a:off x="5335632" y="1863671"/>
            <a:ext cx="2291007" cy="7579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34ECC73-DD4D-4306-BCDC-11A0F5A6E06B}"/>
              </a:ext>
            </a:extLst>
          </p:cNvPr>
          <p:cNvSpPr/>
          <p:nvPr/>
        </p:nvSpPr>
        <p:spPr>
          <a:xfrm>
            <a:off x="483766" y="1250922"/>
            <a:ext cx="1918741" cy="193373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8FA790-60D6-4D22-97AC-BDC5023B14F0}"/>
              </a:ext>
            </a:extLst>
          </p:cNvPr>
          <p:cNvSpPr txBox="1"/>
          <p:nvPr/>
        </p:nvSpPr>
        <p:spPr>
          <a:xfrm>
            <a:off x="691183" y="1649360"/>
            <a:ext cx="1484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Proto- sun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5BC52D0-6C23-436C-95CC-770519C0239F}"/>
              </a:ext>
            </a:extLst>
          </p:cNvPr>
          <p:cNvSpPr/>
          <p:nvPr/>
        </p:nvSpPr>
        <p:spPr>
          <a:xfrm>
            <a:off x="3441242" y="2012896"/>
            <a:ext cx="419725" cy="427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931700-495F-4B59-8A21-85CC4DE5C06C}"/>
              </a:ext>
            </a:extLst>
          </p:cNvPr>
          <p:cNvSpPr txBox="1"/>
          <p:nvPr/>
        </p:nvSpPr>
        <p:spPr>
          <a:xfrm>
            <a:off x="2909090" y="1395509"/>
            <a:ext cx="148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Earth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03E1DD-173A-4A4D-9F29-B091FBFB7F22}"/>
              </a:ext>
            </a:extLst>
          </p:cNvPr>
          <p:cNvSpPr txBox="1"/>
          <p:nvPr/>
        </p:nvSpPr>
        <p:spPr>
          <a:xfrm>
            <a:off x="3877172" y="2426859"/>
            <a:ext cx="148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Mars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1418B71-A514-44B4-83E1-DC5CB7109BE2}"/>
              </a:ext>
            </a:extLst>
          </p:cNvPr>
          <p:cNvSpPr/>
          <p:nvPr/>
        </p:nvSpPr>
        <p:spPr>
          <a:xfrm>
            <a:off x="4494931" y="2143298"/>
            <a:ext cx="219740" cy="20556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653225-37F3-4025-9EEA-5670945FC3A5}"/>
              </a:ext>
            </a:extLst>
          </p:cNvPr>
          <p:cNvSpPr txBox="1"/>
          <p:nvPr/>
        </p:nvSpPr>
        <p:spPr>
          <a:xfrm>
            <a:off x="9015613" y="1055997"/>
            <a:ext cx="1708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Jupiter 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1CC4C4B-E7FB-4477-8AAF-8196B31FB9F1}"/>
              </a:ext>
            </a:extLst>
          </p:cNvPr>
          <p:cNvSpPr/>
          <p:nvPr/>
        </p:nvSpPr>
        <p:spPr>
          <a:xfrm>
            <a:off x="8953100" y="1781676"/>
            <a:ext cx="916898" cy="9218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B1A50F-CE1F-43DC-8AEB-7846577D255E}"/>
              </a:ext>
            </a:extLst>
          </p:cNvPr>
          <p:cNvSpPr txBox="1"/>
          <p:nvPr/>
        </p:nvSpPr>
        <p:spPr>
          <a:xfrm>
            <a:off x="5179686" y="879481"/>
            <a:ext cx="27496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Proto-asteroid Belt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7F55CDD-5C7A-4B63-BDB7-35145300CD33}"/>
              </a:ext>
            </a:extLst>
          </p:cNvPr>
          <p:cNvSpPr/>
          <p:nvPr/>
        </p:nvSpPr>
        <p:spPr>
          <a:xfrm>
            <a:off x="6889979" y="1781676"/>
            <a:ext cx="916898" cy="9218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12">
            <a:extLst>
              <a:ext uri="{FF2B5EF4-FFF2-40B4-BE49-F238E27FC236}">
                <a16:creationId xmlns:a16="http://schemas.microsoft.com/office/drawing/2014/main" id="{93D44DDF-7613-4E5D-B695-80752DF45BCB}"/>
              </a:ext>
            </a:extLst>
          </p:cNvPr>
          <p:cNvSpPr/>
          <p:nvPr/>
        </p:nvSpPr>
        <p:spPr>
          <a:xfrm>
            <a:off x="5348636" y="1868194"/>
            <a:ext cx="1156668" cy="7579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12">
            <a:extLst>
              <a:ext uri="{FF2B5EF4-FFF2-40B4-BE49-F238E27FC236}">
                <a16:creationId xmlns:a16="http://schemas.microsoft.com/office/drawing/2014/main" id="{202AEC05-5217-444F-B1E5-7B49154C0FC7}"/>
              </a:ext>
            </a:extLst>
          </p:cNvPr>
          <p:cNvSpPr/>
          <p:nvPr/>
        </p:nvSpPr>
        <p:spPr>
          <a:xfrm>
            <a:off x="10110804" y="1825371"/>
            <a:ext cx="1529007" cy="78483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E8D1662B-E430-47DA-9BAF-A30A0AC59D87}"/>
              </a:ext>
            </a:extLst>
          </p:cNvPr>
          <p:cNvSpPr/>
          <p:nvPr/>
        </p:nvSpPr>
        <p:spPr>
          <a:xfrm rot="3014560">
            <a:off x="5652099" y="773417"/>
            <a:ext cx="2907104" cy="3150884"/>
          </a:xfrm>
          <a:prstGeom prst="arc">
            <a:avLst>
              <a:gd name="adj1" fmla="val 16200000"/>
              <a:gd name="adj2" fmla="val 20620953"/>
            </a:avLst>
          </a:prstGeom>
          <a:ln w="127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96F1D1D-DC5F-4566-8D67-000EA7489620}"/>
              </a:ext>
            </a:extLst>
          </p:cNvPr>
          <p:cNvCxnSpPr/>
          <p:nvPr/>
        </p:nvCxnSpPr>
        <p:spPr>
          <a:xfrm flipH="1">
            <a:off x="7860088" y="2292442"/>
            <a:ext cx="986589" cy="0"/>
          </a:xfrm>
          <a:prstGeom prst="straightConnector1">
            <a:avLst/>
          </a:prstGeom>
          <a:ln w="1270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D5B414A-3C3F-405E-8EF3-F6C8A09F1EB0}"/>
              </a:ext>
            </a:extLst>
          </p:cNvPr>
          <p:cNvSpPr txBox="1"/>
          <p:nvPr/>
        </p:nvSpPr>
        <p:spPr>
          <a:xfrm>
            <a:off x="5316609" y="3143399"/>
            <a:ext cx="27496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Modern Asteroid Belt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591BF3-1FD7-4556-B66F-81EC952B9A56}"/>
              </a:ext>
            </a:extLst>
          </p:cNvPr>
          <p:cNvSpPr txBox="1"/>
          <p:nvPr/>
        </p:nvSpPr>
        <p:spPr>
          <a:xfrm>
            <a:off x="9091813" y="4244538"/>
            <a:ext cx="1708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Jupiter </a:t>
            </a:r>
          </a:p>
        </p:txBody>
      </p:sp>
      <p:sp>
        <p:nvSpPr>
          <p:cNvPr id="19" name="Rounded Rectangle 12">
            <a:extLst>
              <a:ext uri="{FF2B5EF4-FFF2-40B4-BE49-F238E27FC236}">
                <a16:creationId xmlns:a16="http://schemas.microsoft.com/office/drawing/2014/main" id="{172EE1B2-B2D2-4218-A64D-6B5A199A3D25}"/>
              </a:ext>
            </a:extLst>
          </p:cNvPr>
          <p:cNvSpPr/>
          <p:nvPr/>
        </p:nvSpPr>
        <p:spPr>
          <a:xfrm>
            <a:off x="11500031" y="4832208"/>
            <a:ext cx="548640" cy="78483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9A624A2-B0E5-4B2C-9110-82A72AAB3679}"/>
              </a:ext>
            </a:extLst>
          </p:cNvPr>
          <p:cNvSpPr/>
          <p:nvPr/>
        </p:nvSpPr>
        <p:spPr>
          <a:xfrm>
            <a:off x="10214406" y="4824278"/>
            <a:ext cx="1529007" cy="78483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7A9D9D-E1B4-45B5-BEC9-F79152F5C0DD}"/>
              </a:ext>
            </a:extLst>
          </p:cNvPr>
          <p:cNvSpPr/>
          <p:nvPr/>
        </p:nvSpPr>
        <p:spPr>
          <a:xfrm>
            <a:off x="6889979" y="4716348"/>
            <a:ext cx="916898" cy="9218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4AB637E-50C0-4848-B2F0-AEE2CE2ADEBE}"/>
              </a:ext>
            </a:extLst>
          </p:cNvPr>
          <p:cNvGrpSpPr/>
          <p:nvPr/>
        </p:nvGrpSpPr>
        <p:grpSpPr>
          <a:xfrm>
            <a:off x="477139" y="4004484"/>
            <a:ext cx="8128811" cy="2907104"/>
            <a:chOff x="559966" y="4012512"/>
            <a:chExt cx="8128811" cy="290710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2AA742C-A0AB-4862-9D8B-3DAF51676F80}"/>
                </a:ext>
              </a:extLst>
            </p:cNvPr>
            <p:cNvSpPr/>
            <p:nvPr/>
          </p:nvSpPr>
          <p:spPr>
            <a:xfrm>
              <a:off x="559966" y="4298922"/>
              <a:ext cx="1918741" cy="193373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50571B44-0D5F-4E93-B802-5E2D27BFEC38}"/>
                </a:ext>
              </a:extLst>
            </p:cNvPr>
            <p:cNvSpPr/>
            <p:nvPr/>
          </p:nvSpPr>
          <p:spPr>
            <a:xfrm rot="3014560">
              <a:off x="5659783" y="3890622"/>
              <a:ext cx="2907104" cy="3150884"/>
            </a:xfrm>
            <a:prstGeom prst="arc">
              <a:avLst>
                <a:gd name="adj1" fmla="val 16200000"/>
                <a:gd name="adj2" fmla="val 20620953"/>
              </a:avLst>
            </a:prstGeom>
            <a:ln w="1270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2FDB97B-8F30-4E02-9FE2-AEC8C9EFBE77}"/>
                </a:ext>
              </a:extLst>
            </p:cNvPr>
            <p:cNvSpPr/>
            <p:nvPr/>
          </p:nvSpPr>
          <p:spPr>
            <a:xfrm>
              <a:off x="566593" y="4295605"/>
              <a:ext cx="1918741" cy="193373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CC694F-D003-49C7-93C4-514AA6EC3ECE}"/>
                </a:ext>
              </a:extLst>
            </p:cNvPr>
            <p:cNvSpPr txBox="1"/>
            <p:nvPr/>
          </p:nvSpPr>
          <p:spPr>
            <a:xfrm>
              <a:off x="774010" y="4694043"/>
              <a:ext cx="14840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Proto- sun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D2A0F1E-189F-452B-9C39-A3B0A42D3D29}"/>
                </a:ext>
              </a:extLst>
            </p:cNvPr>
            <p:cNvSpPr/>
            <p:nvPr/>
          </p:nvSpPr>
          <p:spPr>
            <a:xfrm>
              <a:off x="3524069" y="5057579"/>
              <a:ext cx="419725" cy="4272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0391264-3CDC-44FD-B5B0-8899836ED7BD}"/>
                </a:ext>
              </a:extLst>
            </p:cNvPr>
            <p:cNvSpPr txBox="1"/>
            <p:nvPr/>
          </p:nvSpPr>
          <p:spPr>
            <a:xfrm>
              <a:off x="2991917" y="4440192"/>
              <a:ext cx="14840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Earth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D35C24A-6512-46E6-8EF5-19E58C6674CF}"/>
                </a:ext>
              </a:extLst>
            </p:cNvPr>
            <p:cNvSpPr txBox="1"/>
            <p:nvPr/>
          </p:nvSpPr>
          <p:spPr>
            <a:xfrm>
              <a:off x="3959999" y="5471542"/>
              <a:ext cx="14840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Mars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EF0183E-1ABC-4260-93C4-3754059B3230}"/>
                </a:ext>
              </a:extLst>
            </p:cNvPr>
            <p:cNvSpPr/>
            <p:nvPr/>
          </p:nvSpPr>
          <p:spPr>
            <a:xfrm>
              <a:off x="4577758" y="5187981"/>
              <a:ext cx="219740" cy="2055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12">
              <a:extLst>
                <a:ext uri="{FF2B5EF4-FFF2-40B4-BE49-F238E27FC236}">
                  <a16:creationId xmlns:a16="http://schemas.microsoft.com/office/drawing/2014/main" id="{C85574DB-301F-4E89-B8BE-E2D751F7850B}"/>
                </a:ext>
              </a:extLst>
            </p:cNvPr>
            <p:cNvSpPr/>
            <p:nvPr/>
          </p:nvSpPr>
          <p:spPr>
            <a:xfrm>
              <a:off x="5431462" y="4912877"/>
              <a:ext cx="1228531" cy="75790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ounded Rectangle 12">
            <a:extLst>
              <a:ext uri="{FF2B5EF4-FFF2-40B4-BE49-F238E27FC236}">
                <a16:creationId xmlns:a16="http://schemas.microsoft.com/office/drawing/2014/main" id="{95B935AD-EBB6-453B-8E1F-6C4E12A2AC09}"/>
              </a:ext>
            </a:extLst>
          </p:cNvPr>
          <p:cNvSpPr/>
          <p:nvPr/>
        </p:nvSpPr>
        <p:spPr>
          <a:xfrm>
            <a:off x="10703743" y="4111218"/>
            <a:ext cx="1484027" cy="2132153"/>
          </a:xfrm>
          <a:prstGeom prst="roundRect">
            <a:avLst/>
          </a:prstGeom>
          <a:solidFill>
            <a:schemeClr val="accent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1338501-D603-44F5-97C9-68063DEBA351}"/>
              </a:ext>
            </a:extLst>
          </p:cNvPr>
          <p:cNvCxnSpPr>
            <a:cxnSpLocks/>
          </p:cNvCxnSpPr>
          <p:nvPr/>
        </p:nvCxnSpPr>
        <p:spPr>
          <a:xfrm>
            <a:off x="7937905" y="5287306"/>
            <a:ext cx="1181299" cy="0"/>
          </a:xfrm>
          <a:prstGeom prst="straightConnector1">
            <a:avLst/>
          </a:prstGeom>
          <a:ln w="1270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12">
            <a:extLst>
              <a:ext uri="{FF2B5EF4-FFF2-40B4-BE49-F238E27FC236}">
                <a16:creationId xmlns:a16="http://schemas.microsoft.com/office/drawing/2014/main" id="{B824C8AE-4AB7-438A-ACF4-891C8700CDFA}"/>
              </a:ext>
            </a:extLst>
          </p:cNvPr>
          <p:cNvSpPr/>
          <p:nvPr/>
        </p:nvSpPr>
        <p:spPr>
          <a:xfrm>
            <a:off x="10632349" y="1075425"/>
            <a:ext cx="1484027" cy="2132153"/>
          </a:xfrm>
          <a:prstGeom prst="roundRect">
            <a:avLst/>
          </a:prstGeom>
          <a:solidFill>
            <a:schemeClr val="accent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962BB0F-8E3C-41BF-B1A6-F873DB0AD836}"/>
              </a:ext>
            </a:extLst>
          </p:cNvPr>
          <p:cNvSpPr/>
          <p:nvPr/>
        </p:nvSpPr>
        <p:spPr>
          <a:xfrm>
            <a:off x="9856742" y="4740858"/>
            <a:ext cx="916898" cy="9218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ounded Rectangle 12">
            <a:extLst>
              <a:ext uri="{FF2B5EF4-FFF2-40B4-BE49-F238E27FC236}">
                <a16:creationId xmlns:a16="http://schemas.microsoft.com/office/drawing/2014/main" id="{190525B8-D160-4DAB-BA64-745FCB5CCA2C}"/>
              </a:ext>
            </a:extLst>
          </p:cNvPr>
          <p:cNvSpPr/>
          <p:nvPr/>
        </p:nvSpPr>
        <p:spPr>
          <a:xfrm>
            <a:off x="5821945" y="4526977"/>
            <a:ext cx="3461561" cy="1504673"/>
          </a:xfrm>
          <a:prstGeom prst="roundRect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66CC50E-1CF8-431A-A88D-21DC8E509505}"/>
              </a:ext>
            </a:extLst>
          </p:cNvPr>
          <p:cNvSpPr/>
          <p:nvPr/>
        </p:nvSpPr>
        <p:spPr>
          <a:xfrm>
            <a:off x="261257" y="3414957"/>
            <a:ext cx="11855119" cy="3428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 animBg="1"/>
      <p:bldP spid="32" grpId="0" animBg="1"/>
      <p:bldP spid="47" grpId="0"/>
      <p:bldP spid="13" grpId="0" animBg="1"/>
      <p:bldP spid="48" grpId="0" animBg="1"/>
      <p:bldP spid="34" grpId="0" animBg="1"/>
      <p:bldP spid="54" grpId="0" animBg="1"/>
      <p:bldP spid="55" grpId="0" animBg="1"/>
      <p:bldP spid="6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4" descr="https://apod.nasa.gov/apod/image/1402/Itokawa8_hayabusa_12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742" y="171651"/>
            <a:ext cx="6816759" cy="38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pod.nasa.gov/apod/image/1108/vesta2_dawn_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70" y="171651"/>
            <a:ext cx="6334252" cy="633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lashback: NEAR on Ero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3"/>
          <a:stretch/>
        </p:blipFill>
        <p:spPr bwMode="auto">
          <a:xfrm>
            <a:off x="6313232" y="3846786"/>
            <a:ext cx="5857748" cy="35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213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meteor cr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349197"/>
            <a:ext cx="8229600" cy="35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Sizes of asteroids and meteors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Meteors or shooting stars – millimeters to ~20 cm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20 cm – ~10 m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10 m asteroids and greater – craters </a:t>
            </a:r>
          </a:p>
          <a:p>
            <a:pPr lvl="1"/>
            <a:r>
              <a:rPr lang="en-US" dirty="0"/>
              <a:t>Can be dangerous</a:t>
            </a:r>
          </a:p>
          <a:p>
            <a:pPr lvl="1"/>
            <a:r>
              <a:rPr lang="en-US" dirty="0"/>
              <a:t>NASA is working on finding them! </a:t>
            </a:r>
          </a:p>
        </p:txBody>
      </p:sp>
    </p:spTree>
    <p:extLst>
      <p:ext uri="{BB962C8B-B14F-4D97-AF65-F5344CB8AC3E}">
        <p14:creationId xmlns:p14="http://schemas.microsoft.com/office/powerpoint/2010/main" val="185472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rater formation">
            <a:extLst>
              <a:ext uri="{FF2B5EF4-FFF2-40B4-BE49-F238E27FC236}">
                <a16:creationId xmlns:a16="http://schemas.microsoft.com/office/drawing/2014/main" id="{CAE67C3F-5C24-4023-A440-13A0047A0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26377" r="34436" b="52608"/>
          <a:stretch/>
        </p:blipFill>
        <p:spPr bwMode="auto">
          <a:xfrm>
            <a:off x="2252205" y="1696940"/>
            <a:ext cx="7642221" cy="272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D07E53-A546-4D6B-8613-E1390FF30744}"/>
              </a:ext>
            </a:extLst>
          </p:cNvPr>
          <p:cNvSpPr txBox="1"/>
          <p:nvPr/>
        </p:nvSpPr>
        <p:spPr>
          <a:xfrm>
            <a:off x="4822025" y="501948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Impactite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4A5D6-75A3-42B1-A2C6-26E55BD88921}"/>
              </a:ext>
            </a:extLst>
          </p:cNvPr>
          <p:cNvSpPr txBox="1"/>
          <p:nvPr/>
        </p:nvSpPr>
        <p:spPr>
          <a:xfrm>
            <a:off x="2411455" y="217976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Breccia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92CE7-9A15-46C1-ABFB-C5CF24D7A8A0}"/>
              </a:ext>
            </a:extLst>
          </p:cNvPr>
          <p:cNvSpPr txBox="1"/>
          <p:nvPr/>
        </p:nvSpPr>
        <p:spPr>
          <a:xfrm>
            <a:off x="8771173" y="139655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Tektite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CEB5F3B-7486-44C7-A5E4-6E7F975CA735}"/>
              </a:ext>
            </a:extLst>
          </p:cNvPr>
          <p:cNvCxnSpPr>
            <a:cxnSpLocks/>
          </p:cNvCxnSpPr>
          <p:nvPr/>
        </p:nvCxnSpPr>
        <p:spPr>
          <a:xfrm flipV="1">
            <a:off x="5995505" y="3576320"/>
            <a:ext cx="0" cy="1270443"/>
          </a:xfrm>
          <a:prstGeom prst="straightConnector1">
            <a:avLst/>
          </a:prstGeom>
          <a:ln w="50800">
            <a:solidFill>
              <a:schemeClr val="accent4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38FFC8-C691-46C7-8D39-239B5551AF13}"/>
              </a:ext>
            </a:extLst>
          </p:cNvPr>
          <p:cNvCxnSpPr>
            <a:cxnSpLocks/>
          </p:cNvCxnSpPr>
          <p:nvPr/>
        </p:nvCxnSpPr>
        <p:spPr>
          <a:xfrm>
            <a:off x="3412215" y="2427175"/>
            <a:ext cx="1119145" cy="346505"/>
          </a:xfrm>
          <a:prstGeom prst="straightConnector1">
            <a:avLst/>
          </a:prstGeom>
          <a:ln w="50800">
            <a:solidFill>
              <a:schemeClr val="accent4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4F3D83-1F8C-464B-82CF-DB57664B8A7E}"/>
              </a:ext>
            </a:extLst>
          </p:cNvPr>
          <p:cNvCxnSpPr>
            <a:cxnSpLocks/>
          </p:cNvCxnSpPr>
          <p:nvPr/>
        </p:nvCxnSpPr>
        <p:spPr>
          <a:xfrm flipH="1">
            <a:off x="7589521" y="1605280"/>
            <a:ext cx="1097279" cy="375920"/>
          </a:xfrm>
          <a:prstGeom prst="straightConnector1">
            <a:avLst/>
          </a:prstGeom>
          <a:ln w="50800">
            <a:solidFill>
              <a:schemeClr val="accent4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28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7B301-E396-4070-8320-865E1408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find meteorites?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6183-A4ED-4348-B015-6160EC1D9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antarctic meteorite search">
            <a:extLst>
              <a:ext uri="{FF2B5EF4-FFF2-40B4-BE49-F238E27FC236}">
                <a16:creationId xmlns:a16="http://schemas.microsoft.com/office/drawing/2014/main" id="{5AD6F5BA-187C-4C01-B9AF-035A52197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4333"/>
            <a:ext cx="762000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alma hata sitta meteorite search">
            <a:extLst>
              <a:ext uri="{FF2B5EF4-FFF2-40B4-BE49-F238E27FC236}">
                <a16:creationId xmlns:a16="http://schemas.microsoft.com/office/drawing/2014/main" id="{206679B4-5924-4841-B063-2864F632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546" y="2949466"/>
            <a:ext cx="48577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alma hata sitta meteorite search">
            <a:extLst>
              <a:ext uri="{FF2B5EF4-FFF2-40B4-BE49-F238E27FC236}">
                <a16:creationId xmlns:a16="http://schemas.microsoft.com/office/drawing/2014/main" id="{F9E22617-3C6A-4A8F-9816-F9242BD9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201" y="906354"/>
            <a:ext cx="6937599" cy="523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07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A95A7-9D20-4EC4-B4D6-6B60DC0F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3D3DE-658D-495D-A5D7-4419D35B2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45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93008-2A7E-49D0-A9F7-F9057F5A4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begin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A1284-5068-492D-91B1-6CBAD81D6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What’s between Earth and Space?</a:t>
            </a:r>
          </a:p>
        </p:txBody>
      </p:sp>
    </p:spTree>
    <p:extLst>
      <p:ext uri="{BB962C8B-B14F-4D97-AF65-F5344CB8AC3E}">
        <p14:creationId xmlns:p14="http://schemas.microsoft.com/office/powerpoint/2010/main" val="410254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CFB80-D4D7-43F4-B248-8F7F79508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1448-5508-4483-942C-3A9B96AAF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Meteorites have to be kind of big and strong to make it through</a:t>
            </a:r>
          </a:p>
          <a:p>
            <a:endParaRPr lang="en-US" dirty="0"/>
          </a:p>
          <a:p>
            <a:r>
              <a:rPr lang="en-US" dirty="0"/>
              <a:t>What if a rock isn’t strong? </a:t>
            </a:r>
          </a:p>
        </p:txBody>
      </p:sp>
    </p:spTree>
    <p:extLst>
      <p:ext uri="{BB962C8B-B14F-4D97-AF65-F5344CB8AC3E}">
        <p14:creationId xmlns:p14="http://schemas.microsoft.com/office/powerpoint/2010/main" val="4097517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3094"/>
            <a:ext cx="12192000" cy="813816"/>
          </a:xfrm>
          <a:noFill/>
        </p:spPr>
        <p:txBody>
          <a:bodyPr/>
          <a:lstStyle/>
          <a:p>
            <a:endParaRPr lang="en-US" dirty="0"/>
          </a:p>
        </p:txBody>
      </p:sp>
      <p:pic>
        <p:nvPicPr>
          <p:cNvPr id="3" name="20171115an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6426" y="0"/>
            <a:ext cx="9119147" cy="681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3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Meteor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55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9676"/>
            <a:ext cx="12192000" cy="90466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613" y="6336935"/>
            <a:ext cx="249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>
                <a:solidFill>
                  <a:schemeClr val="bg1"/>
                </a:solidFill>
              </a:rPr>
              <a:t>B.A.E. INC., ALAMY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2607" y="5875270"/>
            <a:ext cx="8282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Meteors or shooting stars</a:t>
            </a:r>
          </a:p>
        </p:txBody>
      </p:sp>
    </p:spTree>
    <p:extLst>
      <p:ext uri="{BB962C8B-B14F-4D97-AF65-F5344CB8AC3E}">
        <p14:creationId xmlns:p14="http://schemas.microsoft.com/office/powerpoint/2010/main" val="3122265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69173" y="322938"/>
            <a:ext cx="8610600" cy="1293028"/>
          </a:xfrm>
        </p:spPr>
        <p:txBody>
          <a:bodyPr/>
          <a:lstStyle/>
          <a:p>
            <a:r>
              <a:rPr lang="en-US" dirty="0"/>
              <a:t>Meteor Showers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829" y="1471449"/>
            <a:ext cx="6751861" cy="4498427"/>
          </a:xfrm>
        </p:spPr>
      </p:pic>
      <p:pic>
        <p:nvPicPr>
          <p:cNvPr id="2050" name="Picture 2" descr="http://en.es-static.us/upl/2017/01/perseid-radiant-2015-composite-Scott-MacNeill--e1484334727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418" y="1471449"/>
            <a:ext cx="6739216" cy="449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63614" y="5948843"/>
            <a:ext cx="9291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Comet tails of regular comets</a:t>
            </a:r>
          </a:p>
        </p:txBody>
      </p:sp>
    </p:spTree>
    <p:extLst>
      <p:ext uri="{BB962C8B-B14F-4D97-AF65-F5344CB8AC3E}">
        <p14:creationId xmlns:p14="http://schemas.microsoft.com/office/powerpoint/2010/main" val="2403618770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2409</TotalTime>
  <Words>595</Words>
  <Application>Microsoft Office PowerPoint</Application>
  <PresentationFormat>Widescreen</PresentationFormat>
  <Paragraphs>148</Paragraphs>
  <Slides>37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Century Gothic</vt:lpstr>
      <vt:lpstr>Vapor Trail</vt:lpstr>
      <vt:lpstr>Meteorite or Wrong!</vt:lpstr>
      <vt:lpstr>Goals:</vt:lpstr>
      <vt:lpstr>PowerPoint Presentation</vt:lpstr>
      <vt:lpstr>Let’s begin</vt:lpstr>
      <vt:lpstr>The Atmosphere</vt:lpstr>
      <vt:lpstr>PowerPoint Presentation</vt:lpstr>
      <vt:lpstr>PowerPoint Presentation</vt:lpstr>
      <vt:lpstr>PowerPoint Presentation</vt:lpstr>
      <vt:lpstr>Meteor Showers</vt:lpstr>
      <vt:lpstr>Why do meteors glow?</vt:lpstr>
      <vt:lpstr>PowerPoint Presentation</vt:lpstr>
      <vt:lpstr>PowerPoint Presentation</vt:lpstr>
      <vt:lpstr>PowerPoint Presentation</vt:lpstr>
      <vt:lpstr>Causes of high density?</vt:lpstr>
      <vt:lpstr>PowerPoint Presentation</vt:lpstr>
      <vt:lpstr>Not everything iron is a meteorite</vt:lpstr>
      <vt:lpstr>PowerPoint Presentation</vt:lpstr>
      <vt:lpstr>Stoney-iron </vt:lpstr>
      <vt:lpstr>Other asteroids never formed cores</vt:lpstr>
      <vt:lpstr>Magnet test </vt:lpstr>
      <vt:lpstr>PowerPoint Presentation</vt:lpstr>
      <vt:lpstr>PowerPoint Presentation</vt:lpstr>
      <vt:lpstr>PowerPoint Presentation</vt:lpstr>
      <vt:lpstr>PowerPoint Presentation</vt:lpstr>
      <vt:lpstr>We have found the meteorites!</vt:lpstr>
      <vt:lpstr>Why Study meteorites?</vt:lpstr>
      <vt:lpstr>PowerPoint Presentation</vt:lpstr>
      <vt:lpstr>PowerPoint Presentation</vt:lpstr>
      <vt:lpstr>Current Solar System</vt:lpstr>
      <vt:lpstr>Hydrated minerals are widespread </vt:lpstr>
      <vt:lpstr>PowerPoint Presentation</vt:lpstr>
      <vt:lpstr>PowerPoint Presentation</vt:lpstr>
      <vt:lpstr>PowerPoint Presentation</vt:lpstr>
      <vt:lpstr>Sizes of asteroids and meteors</vt:lpstr>
      <vt:lpstr>PowerPoint Presentation</vt:lpstr>
      <vt:lpstr>Where do we find meteorites?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Meteorite or Wrong!</dc:title>
  <dc:creator>Margaret McAdam</dc:creator>
  <cp:lastModifiedBy>Margaret McAdam</cp:lastModifiedBy>
  <cp:revision>30</cp:revision>
  <dcterms:created xsi:type="dcterms:W3CDTF">2019-09-04T02:20:53Z</dcterms:created>
  <dcterms:modified xsi:type="dcterms:W3CDTF">2019-09-05T18:32:05Z</dcterms:modified>
</cp:coreProperties>
</file>